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3" r:id="rId5"/>
  </p:sldMasterIdLst>
  <p:notesMasterIdLst>
    <p:notesMasterId r:id="rId111"/>
  </p:notesMasterIdLst>
  <p:sldIdLst>
    <p:sldId id="340" r:id="rId6"/>
    <p:sldId id="467" r:id="rId7"/>
    <p:sldId id="468" r:id="rId8"/>
    <p:sldId id="469" r:id="rId9"/>
    <p:sldId id="454" r:id="rId10"/>
    <p:sldId id="441" r:id="rId11"/>
    <p:sldId id="350" r:id="rId12"/>
    <p:sldId id="457" r:id="rId13"/>
    <p:sldId id="458" r:id="rId14"/>
    <p:sldId id="459" r:id="rId15"/>
    <p:sldId id="460" r:id="rId16"/>
    <p:sldId id="461" r:id="rId17"/>
    <p:sldId id="360" r:id="rId18"/>
    <p:sldId id="352" r:id="rId19"/>
    <p:sldId id="359" r:id="rId20"/>
    <p:sldId id="489" r:id="rId21"/>
    <p:sldId id="474" r:id="rId22"/>
    <p:sldId id="444" r:id="rId23"/>
    <p:sldId id="446" r:id="rId24"/>
    <p:sldId id="448" r:id="rId25"/>
    <p:sldId id="449" r:id="rId26"/>
    <p:sldId id="450" r:id="rId27"/>
    <p:sldId id="451" r:id="rId28"/>
    <p:sldId id="452" r:id="rId29"/>
    <p:sldId id="453" r:id="rId30"/>
    <p:sldId id="455" r:id="rId31"/>
    <p:sldId id="456" r:id="rId32"/>
    <p:sldId id="447" r:id="rId33"/>
    <p:sldId id="462" r:id="rId34"/>
    <p:sldId id="463" r:id="rId35"/>
    <p:sldId id="488" r:id="rId36"/>
    <p:sldId id="476" r:id="rId37"/>
    <p:sldId id="477" r:id="rId38"/>
    <p:sldId id="479" r:id="rId39"/>
    <p:sldId id="480" r:id="rId40"/>
    <p:sldId id="481" r:id="rId41"/>
    <p:sldId id="482" r:id="rId42"/>
    <p:sldId id="483" r:id="rId43"/>
    <p:sldId id="487" r:id="rId44"/>
    <p:sldId id="484" r:id="rId45"/>
    <p:sldId id="485" r:id="rId46"/>
    <p:sldId id="486" r:id="rId47"/>
    <p:sldId id="353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96" r:id="rId59"/>
    <p:sldId id="371" r:id="rId60"/>
    <p:sldId id="372" r:id="rId61"/>
    <p:sldId id="373" r:id="rId62"/>
    <p:sldId id="374" r:id="rId63"/>
    <p:sldId id="354" r:id="rId64"/>
    <p:sldId id="375" r:id="rId65"/>
    <p:sldId id="377" r:id="rId66"/>
    <p:sldId id="376" r:id="rId67"/>
    <p:sldId id="378" r:id="rId68"/>
    <p:sldId id="379" r:id="rId69"/>
    <p:sldId id="380" r:id="rId70"/>
    <p:sldId id="381" r:id="rId71"/>
    <p:sldId id="355" r:id="rId72"/>
    <p:sldId id="351" r:id="rId73"/>
    <p:sldId id="357" r:id="rId74"/>
    <p:sldId id="385" r:id="rId75"/>
    <p:sldId id="386" r:id="rId76"/>
    <p:sldId id="387" r:id="rId77"/>
    <p:sldId id="392" r:id="rId78"/>
    <p:sldId id="388" r:id="rId79"/>
    <p:sldId id="389" r:id="rId80"/>
    <p:sldId id="399" r:id="rId81"/>
    <p:sldId id="390" r:id="rId82"/>
    <p:sldId id="395" r:id="rId83"/>
    <p:sldId id="394" r:id="rId84"/>
    <p:sldId id="400" r:id="rId85"/>
    <p:sldId id="397" r:id="rId86"/>
    <p:sldId id="398" r:id="rId87"/>
    <p:sldId id="358" r:id="rId88"/>
    <p:sldId id="401" r:id="rId89"/>
    <p:sldId id="403" r:id="rId90"/>
    <p:sldId id="404" r:id="rId91"/>
    <p:sldId id="405" r:id="rId92"/>
    <p:sldId id="406" r:id="rId93"/>
    <p:sldId id="407" r:id="rId94"/>
    <p:sldId id="409" r:id="rId95"/>
    <p:sldId id="408" r:id="rId96"/>
    <p:sldId id="410" r:id="rId97"/>
    <p:sldId id="411" r:id="rId98"/>
    <p:sldId id="412" r:id="rId99"/>
    <p:sldId id="414" r:id="rId100"/>
    <p:sldId id="415" r:id="rId101"/>
    <p:sldId id="416" r:id="rId102"/>
    <p:sldId id="417" r:id="rId103"/>
    <p:sldId id="418" r:id="rId104"/>
    <p:sldId id="419" r:id="rId105"/>
    <p:sldId id="420" r:id="rId106"/>
    <p:sldId id="421" r:id="rId107"/>
    <p:sldId id="422" r:id="rId108"/>
    <p:sldId id="423" r:id="rId109"/>
    <p:sldId id="266" r:id="rId1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ZrhPmJn7ZbwIEar4wGXPg==" hashData="ijLvaW484MLcJRFXcx+bXkDydnIrziMQtnmIgZcSzwzPyUp8ikPofuU9yUvQ7F5f0Etlsa4a4/AkXFBDKlvwfg=="/>
  <p:extLst>
    <p:ext uri="{521415D9-36F7-43E2-AB2F-B90AF26B5E84}">
      <p14:sectionLst xmlns:p14="http://schemas.microsoft.com/office/powerpoint/2010/main">
        <p14:section name="VER ANTES" id="{65DE40BD-3937-BE4D-ACC3-290EF0C5B50D}">
          <p14:sldIdLst/>
        </p14:section>
        <p14:section name="SEM animação" id="{E60C74E7-C05D-D544-81EC-41FA6F1A887E}">
          <p14:sldIdLst>
            <p14:sldId id="340"/>
            <p14:sldId id="467"/>
            <p14:sldId id="468"/>
            <p14:sldId id="469"/>
            <p14:sldId id="454"/>
            <p14:sldId id="441"/>
            <p14:sldId id="350"/>
            <p14:sldId id="457"/>
            <p14:sldId id="458"/>
            <p14:sldId id="459"/>
            <p14:sldId id="460"/>
            <p14:sldId id="461"/>
            <p14:sldId id="360"/>
            <p14:sldId id="352"/>
            <p14:sldId id="359"/>
            <p14:sldId id="489"/>
            <p14:sldId id="474"/>
            <p14:sldId id="444"/>
            <p14:sldId id="446"/>
            <p14:sldId id="448"/>
            <p14:sldId id="449"/>
            <p14:sldId id="450"/>
            <p14:sldId id="451"/>
            <p14:sldId id="452"/>
            <p14:sldId id="453"/>
            <p14:sldId id="455"/>
            <p14:sldId id="456"/>
            <p14:sldId id="447"/>
            <p14:sldId id="462"/>
            <p14:sldId id="463"/>
            <p14:sldId id="488"/>
            <p14:sldId id="476"/>
            <p14:sldId id="477"/>
            <p14:sldId id="479"/>
            <p14:sldId id="480"/>
            <p14:sldId id="481"/>
            <p14:sldId id="482"/>
            <p14:sldId id="483"/>
            <p14:sldId id="487"/>
            <p14:sldId id="484"/>
            <p14:sldId id="485"/>
            <p14:sldId id="486"/>
            <p14:sldId id="353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6"/>
            <p14:sldId id="371"/>
            <p14:sldId id="372"/>
            <p14:sldId id="373"/>
            <p14:sldId id="374"/>
            <p14:sldId id="354"/>
            <p14:sldId id="375"/>
            <p14:sldId id="377"/>
            <p14:sldId id="376"/>
            <p14:sldId id="378"/>
            <p14:sldId id="379"/>
            <p14:sldId id="380"/>
            <p14:sldId id="381"/>
            <p14:sldId id="355"/>
            <p14:sldId id="351"/>
            <p14:sldId id="357"/>
            <p14:sldId id="385"/>
            <p14:sldId id="386"/>
            <p14:sldId id="387"/>
            <p14:sldId id="392"/>
            <p14:sldId id="388"/>
            <p14:sldId id="389"/>
            <p14:sldId id="399"/>
            <p14:sldId id="390"/>
            <p14:sldId id="395"/>
            <p14:sldId id="394"/>
            <p14:sldId id="400"/>
            <p14:sldId id="397"/>
            <p14:sldId id="398"/>
            <p14:sldId id="358"/>
            <p14:sldId id="401"/>
            <p14:sldId id="403"/>
            <p14:sldId id="404"/>
            <p14:sldId id="405"/>
            <p14:sldId id="406"/>
            <p14:sldId id="407"/>
            <p14:sldId id="409"/>
            <p14:sldId id="408"/>
            <p14:sldId id="410"/>
            <p14:sldId id="411"/>
            <p14:sldId id="412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266"/>
          </p14:sldIdLst>
        </p14:section>
        <p14:section name="Biblicoteca de ícones" id="{92B67E49-9657-614B-AC8A-3B21758590D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0DA"/>
    <a:srgbClr val="90D275"/>
    <a:srgbClr val="FBEC76"/>
    <a:srgbClr val="F49D71"/>
    <a:srgbClr val="60B466"/>
    <a:srgbClr val="0B2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7"/>
    <p:restoredTop sz="94704"/>
  </p:normalViewPr>
  <p:slideViewPr>
    <p:cSldViewPr snapToGrid="0">
      <p:cViewPr varScale="1">
        <p:scale>
          <a:sx n="158" d="100"/>
          <a:sy n="158" d="100"/>
        </p:scale>
        <p:origin x="208" y="7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14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presProps" Target="pres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viewProps" Target="view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29941-3707-E140-8D06-8B62FC277E9E}" type="datetimeFigureOut">
              <a:rPr lang="pt-BR" smtClean="0"/>
              <a:t>23/08/2025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1D81B-BBFC-6A45-8D18-24CD783D867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88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E85C1-3FDD-EB3E-7961-B67C2551C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DB2F6A-7351-78CD-DC01-0B9C2709A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9CEC2BB-EA8A-0482-47BE-08587D9C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D5C28A-9F20-4643-DC6A-60ADD3B23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8BBD1-5AEB-43DB-D7CB-B9A68AFA9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DBFF20A-2BA3-6FDC-5FB6-C5F01959A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7ADD408-13EF-E593-A7B0-3C8030A92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E0EF2A-33F2-0793-4DC7-9E8DB8825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007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B7FBA-52A2-89E5-33A7-E22B21ED4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B20DED-302D-51BC-C91C-6C16F09C0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121BD66-7B0A-E1BC-7FD8-0F055B7F9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379BAC-5CA4-ABE2-9693-BBBEFEC472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041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960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2475-F026-2319-2B74-6BF2B381A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49774-0501-4465-46D8-A349E02D5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E1BB7-1367-9750-4C18-14E958FC2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05DD-A590-358C-DE1C-FCBFA4669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431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AEA0F-6803-80E5-0F7B-87C54055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C63B7-7607-03C0-24DE-18ED6D663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FC2944-DD2D-8745-0B65-5844BA26B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00345-4668-6514-CB95-B4317C7C5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205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8BAA3-1018-842F-E30C-1FC30F49F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FAFB0-1942-0574-43F6-B05DD180D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1DA6A-EC1A-5335-948B-6729D075E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0087B-490E-E1CF-B365-1698EC554F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342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0DB51-9C10-3245-2423-9C35ADFD7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39383-228A-F480-7D77-6E1AD1AFC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52BE4-1A09-6B97-29C0-2F8B44A30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E84EB-57CF-B628-A4D1-33CD25B80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489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E88D-7FED-DBE9-3402-BDE21C3D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5D8CC-C018-F1BC-7486-DF1DB9418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473F6-800F-1714-1D03-6FE41FB2D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BD446-218B-4F69-E4C8-4A11B3B67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751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6B36F-E136-1BF7-B756-52355F57D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25642-507F-E413-E782-582D3099F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B0E984-20D4-480B-6D14-D77AA9A1C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6B9F2-5145-691A-A1F7-28797178DF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908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D7FF4-4CB2-5DF6-559F-3D1C904B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A4513-94FD-AE34-0F73-B5505C818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46FDC-00C6-E301-1764-7CC331751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28B9E-02E2-61E9-1E7A-AC9D61E71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602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683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138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50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A2E0-ADA5-E601-1E97-55976B82D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0DC6AEB-FDDE-B038-0C4E-61BC43D24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4BB1972-7A3D-217C-7054-48F35F3D9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FA8820-3D7A-D0E9-EB8F-4818EFD68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809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941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462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868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9D80D-E5B5-A608-B686-FA45542AE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B2393A2-039E-E93B-2381-7FAD33D1A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094D69B-F70E-767D-0BDB-18D6A7CDF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355B69-9E08-BA9F-E1AB-1C785865A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505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6DD3B-0DF3-78D9-5652-87D359A1B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23BA841-ABBF-0326-11BC-534DBD7FC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8ACB8D1-6AEB-1DA5-81F6-69FB38342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3C9CA0-E44C-8C78-D5EA-A9CBB8EC1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714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EB5F-536F-F588-4494-D79DCB3C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56CFBD-C620-4424-A0AA-60D6FD585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8C7218A-13F0-4E79-FDBC-6F20FCB83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031AF7-3A89-600E-C768-558045B3B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420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58936-103D-BFBE-B50D-509B84BC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7B14BBE-0951-7629-311C-CA9FED9DC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6C43AC3-1667-A281-B967-4B8F02A66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03C4C3-83D6-78F6-00E3-044C9D2B8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827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8439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A058D-0A61-A212-DAD3-63A26F2CD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19DD7BF-75A6-FB2C-68AF-E4B007F5F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2E9FF45-497B-9964-8258-0A048886F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9AF9E9-81D8-CC5C-649F-EE033D3DB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758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4B0CF-4EAB-AE74-881B-C05D768A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7EF899E-2FAD-269A-990A-39B8F3E48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EFC120E-8FF8-733F-CC30-18F7021B1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7BC94B3-D3DE-D0CD-2386-A46790D77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0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98D93-144B-3C73-0BFA-D0D65461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86501BF-D17A-1C79-10B1-B98252CB3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521BC13-B70E-DB68-9534-4BDC8ADE6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6A9C92-FAC6-1CA8-9899-A3A28A2E6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720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DE634-8735-B1AE-8E6B-9468183CC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2CDED0-116F-9CF3-C803-62997E237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945EA1B-DB3D-1B36-107D-AD9BD683A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3E3B4A-ACCA-2821-8662-7F4618778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029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997F0-DAE8-DC20-F7CD-F9ED0E6D1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38E964C-8BD7-BA11-477E-EEED40AA1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C004F51-D4AB-BF00-FFDA-4FE0317A5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86295B-E26C-70EA-971C-0EABE94D3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000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D01AD-FEA4-2FCB-7C4B-3867FAFCB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8898E7-31E5-8C8B-1C7F-31D8DFAF0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F3026FC-22B9-79F3-E681-F57F95CDE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26AE87-F25D-01B1-C862-B64D36950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4592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97A2D-9AC4-CEDC-C218-E37F67518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1AB4C88-5892-E04C-95AB-2A710F0EC7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171ABEE-4DC7-D7DD-2C1E-0B8E3B068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5282F5-4ACF-C0B2-69F1-8EDE00800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169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4C38B-C0B0-162C-2D84-2FF4555D3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BEF975B-CB3A-2D8B-C0DB-C09769E5A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4278ADE-47E2-7A5A-2484-7DA08349A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F55A61-A031-236E-BE25-23A9B0166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775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D5494-6423-3DF8-8448-39C157A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DD45134-9120-6B77-A688-083DE5A30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275A589-155C-4BD1-B023-A7D0099A7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9A729C-AC71-2FA9-0DDC-416F5B95DF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210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6E779-0CD2-C804-B962-54FEA1BDB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CA6BFEB-F277-F720-E0B4-20493584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21CB65A-8980-3E35-B479-481836C41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6ED791-1F66-67FB-5157-81D9267F0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990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A902E-EC48-72B0-EC4E-5BE19ECEB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9918F8F-B947-C99C-E4AA-D972D5B05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16B788-6CEB-ED10-6BB0-4312BACA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C339A1-7AF3-3C6F-BA35-4E08E45D7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71D81B-BBFC-6A45-8D18-24CD783D86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0447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BC69B-92A2-1C02-AF78-B8725509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85F1092-74A2-5AAE-5019-165CE0815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4854419-205B-90B1-6F74-3864ED1F4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60C996-D20D-EBC5-CF45-5681DEB37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4387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F464-5D82-87E8-D3C2-BBEE1E45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3725D1-7F19-72F6-757F-1752AE102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917939-F7C0-8C11-D334-B9264CC21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FFC091-45F6-8CF4-0123-2BE164D9C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1510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1EEB5-1A2C-B72A-50C6-C4762799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BCF52DE-444A-3670-7EBF-81B3063C0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C227D46-DD2D-3526-F6A9-6E89324F5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CF10F6-22B4-0DA2-D2CF-7E84C16B3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4409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D2156-F8D0-E50D-AB2B-796B86BE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A7AE35-86F8-2136-CE07-C30F3ADC7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4B21E6A-9228-A50B-B21D-E5BC37797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85343D-5418-ABFB-44FD-1D3FA1B21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730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D61BB-0123-862D-90A0-B334D1C6C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4205582-0580-B086-BE98-7DD3F89E0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8A4AFC3-DECC-BF02-6A56-B0794277B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89EB22-606C-BF5A-72CD-418B51F74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7373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097A-350F-E5B1-8A12-BD5402ED7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C8DCDE2-2D0D-A7BA-5548-30B274457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1CBE56-B195-4A44-92A8-FED4AB596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5B9094-08D7-2576-040C-CCB1A6A70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3939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AE966-A87F-2471-4BBB-B046A2B8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14D4525-8E24-825B-214B-16BD1ABC2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C84C40-6656-31E7-DD13-4C78C05EB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7BAEED-6DA1-E661-7756-735ACC2CE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02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9CB54-F830-E4DA-3334-33132A0AB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BD09BCD-8F8B-7EA2-29C1-C6D452DDE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B0A94F5-D8A0-8D2C-CD89-F1904C85E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094BAB-FF26-23A8-7FDD-392DD35C8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6524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28B79-2551-046F-AC7A-A1123C602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2B5415-F969-9784-7FEF-333BF18D7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96A47F8-76A6-5FE1-02CC-FAEFBB7A6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9CA20C-370D-D8B0-A499-4E22CDD1F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5492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5F011-7751-BFB8-595F-1654C75D6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79DAEA1-D103-B01D-42A3-65E2DB743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61CA08C-3AA4-E56F-EBB9-2601D75EF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34BCA4-41C2-B482-A5E7-89B41B0A5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466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E85C1-3FDD-EB3E-7961-B67C2551C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DB2F6A-7351-78CD-DC01-0B9C2709A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9CEC2BB-EA8A-0482-47BE-08587D9C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D5C28A-9F20-4643-DC6A-60ADD3B23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15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5D3A-118B-7376-9EE9-DF85C7E43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45FD4FC-A677-E5DE-051C-8D8EC1EEC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854B84E-3949-4092-871E-BF1DA3DEE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F84BC6-6293-3A26-18F1-114B807A3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763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3A1D2-EF80-B56B-4812-922A0858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F5DA4E7-8C70-C0E1-09FC-6A8A1A6DC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0D38106-395F-7C64-1B94-CB0A3C6BC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090C69-633C-4E03-7FFA-B4C928F8C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2032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D5FE-6408-BFEF-D060-B149F419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716EEE6-CF81-286B-CA55-5A846BA65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0E67FAD-B4CB-871B-150E-2CC05B436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62503C-A3D3-3E39-30BA-47898EA8E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3535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7D867-7811-8C45-4DF7-E1F1F115B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6AB4C3D-4A87-22B8-9B21-775D0BD84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266ADF5-1BAB-740B-8B0B-932C72974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10D2F0-A4E9-639F-8752-D800B68D6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290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6D039-7BA0-AEEE-06B6-8194E4E31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80BA3C1-BAF0-3B26-37D0-DA998C1CC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5EB5DC3-4FF9-C4D5-397B-28E9B4D0F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8D1284-6988-5D02-B505-12771595A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9127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549B5-0FA4-DA14-A31B-BA59793C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2092C05-FFCF-F452-75CC-031B23C76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BFCF3C4-BE46-FC70-8638-70E9C62E3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34EC81-CAB4-31B8-4C10-A632AE304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150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1AE7-58EA-1A4C-1F60-E06282E58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7A0018-7ABA-1BC3-D754-88595A61E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C711A2-7EF2-1816-1131-D6B830A7A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5646BB-A52B-77B6-DBCB-5BE9F45FD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1047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4C803-4F36-9E7F-0B4E-E28468124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3F52867-4785-3F96-FA1B-5C9470D5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0ACC07-F80F-1AF6-5116-78FA1103E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3E5C0A-0B71-299F-FC1E-482CC8563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8615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3464-EF8C-9F64-12F5-78B7C2CF1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5AE3BC1-4843-C237-9D02-028B53117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CC9AAF0-63AA-A573-BD26-641126D3C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8DAC299-D7D6-181D-D4E8-4717BB4A3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5644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C75E5-5822-8C63-6DB4-E390C6E00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04F74D6-C54C-7871-4D00-78820E0A6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C18BD4-2F80-DF96-9493-A61B95E69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96FE3E-E49F-DA66-5B3A-483E51576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042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3449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147F9-9781-E863-123F-2AF11AAA5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316E5C5-8B19-198C-719F-931AA18BC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6A33ABD-DDCE-990B-3A4F-C43E9EA48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EE6C6D-E7CD-9F13-3875-C74E2971B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623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F459-B509-F283-1C67-E522F11F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F120296-C1FB-025F-BCDB-5890340DD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05E922E-485E-7674-0686-02EE2019F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7C160D-9CAD-BAFB-3E26-5D0A9D91C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4948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A8C14-8898-21CC-7E44-C4D7CA33B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7575426-D2DD-DEBE-C72E-C6E72C9AA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B1C1DB7-98C2-656C-7285-C93D3467D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9E1FBB-17AE-1599-2D4D-4B17B7CE6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7289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1A871-6EA6-7DF8-82E7-61FB453B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DF4A02-BFA5-DF18-8A37-9ECF9DB8B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E24D320-C9B6-FDFC-8F03-FE3185BE6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75C858-F40A-B9D5-683A-1AC463561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3562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28DF-B23E-6986-A3F6-AC86CEFB1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FBA02A-8B81-6BD6-5DEF-E6EC1F37F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EC231A-068D-03CE-C0D5-4F01B7668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79AF6C-F848-A7C4-FDBD-A52D20A2E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2939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C22CD-07B6-871F-F875-8410EDD3E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16C9741-A22C-8961-B924-1CA24095F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E362CE0-BB06-34C0-CFA4-56D217EB5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5BE2D1-418A-F709-847B-5FD18BDF85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2048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A0628-FD76-3563-C21F-4EA2FF27D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266CD97-6EB4-16AA-E71F-31038750C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E22C48B-889A-7830-28D0-56DFDD619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55ADAD-4C36-6223-A9C4-4E5BC1B80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71D81B-BBFC-6A45-8D18-24CD783D86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4341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9873F-1B2D-B61D-6870-240BB499F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8697C3F-24DF-7DC2-6AB3-1662FD130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F60FFF5-2171-84B8-0B6C-412A4BE26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A02E49-7DAC-A63A-4870-3988F63B6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0334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57970-CFF6-AD65-22F6-3DEC5734E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C4318E2-1EDB-A81F-1472-E613787FD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7612934-3D28-7F62-A719-5E4309D4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63C9B8-D56C-BF19-E067-026D3CFCC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9881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A2960-5DA1-5157-115F-11BF1E402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243F371-886C-C42D-78B0-22E6D9D59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64BCCD-0E3C-4358-1912-3E0B5AB90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969857-4558-480C-DD6A-FB164D365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259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6F603-7538-429D-864F-2A4AF99A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0995AD5-6F4F-8F86-8ACA-097362DD0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C26916-BA09-5329-D6A0-B88A13388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5835A9-5F0C-B9F6-2128-30625F10F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2303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F7134-F2C6-1CD8-C63E-686CC2DD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1D5D850-607B-DC63-B26F-560F1805B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9418E38-3B94-2881-E28B-9BAA2F387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FD7916-447A-AFA5-282F-E6B04D0A7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4844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BE2F6-5F39-D436-6AD9-EAA0194C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D30F72-0F5A-19F4-3CB0-AD91B7CA0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0ADD0AC-0507-8D4A-36D1-44721F936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9F57EF-A6B2-76FE-FF61-3746F0BE9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4759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BE2BE-CE0E-5F7D-38D0-6CB9D925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9D85FAF-684B-B305-84EB-8B54C760F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7F3246D-2EAC-AE3D-FDFE-B1B5DEEEB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CEFDC7-E3FB-6F09-3055-1093BD110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6440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C8C5-1559-E285-E3DD-0867DF493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C5B8A01-CFD6-9234-F3D8-AE3636A36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8BD74DE-91DB-91D6-8B64-F664EE561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1C7D53-E8AB-73ED-E27C-C093F63B9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3018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17B1B-7A99-D5F6-28CA-74DB18EC9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88B54A1-3870-658A-9DD1-E47146447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EECE0EB-0C28-E76C-BF12-05D7E49FC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0E4272-F247-8438-C6E2-F95B54230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3632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B4803-3246-D1E1-D472-98E1AD41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F4F1E32-3419-E113-13F8-A2D0D0562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2313A7-051B-8CF5-A4ED-BD8371F21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29CD6D-5C03-CBF5-1413-0A8C700CD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0069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B490A-87BA-E5C0-C85E-1BB61A48E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D495AAE-65ED-6FBA-2D38-7F6209281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D79450D-3BE4-BF94-AF50-A4E0A80A1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E39383-3F20-6DEE-B913-83219DC73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44035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CC00-8331-79E9-EB66-6B951178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557772B-65F4-3452-A6B9-58EB8E656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848692A-8124-0B7E-26D5-0320618CF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9A25A3-AE02-9AB9-E5B9-2497D4A70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7773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08FB-F29F-5EE7-2826-8E6D8162C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1B1EF24-901C-48BF-F1FA-DBB1F9989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D32C4D0-EB2C-CAAA-9102-17D13C8E0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89358B-C5CB-DDEB-24D7-AF7246EBE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4933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A4013-9666-15AC-5BD4-41182381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01509B8-4A09-3E22-EC3B-91F0EFF646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3122E5F-7AED-A6D8-57E7-18FE31A4E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BB6902-500C-F090-1CCC-B9EAB113D1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203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8B8BE-E80C-C28D-5209-1D2ED6588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60FCD19-F360-098E-461E-0C12D1E2E3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55CC26-346B-2F80-253B-BFD19BC57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016893-48A9-B3D2-9B23-F07D03CFB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2740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4E754-0787-1044-7FF3-C03097360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6E2DBF-9950-3D4F-B432-E71680612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1E0B6B6-1D1E-D5CE-48AF-42EFF8D47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B6A47C-0AA1-BA45-9A0D-9F99F56FC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5474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9CD20-FFA1-6EFD-23CE-403737F8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9211DC6-C9B7-A3C4-19D7-540171B5B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DDC0BD-D056-1DD6-56F0-075D1B7AB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332235-9491-E5D8-3D52-2564A6EA0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28745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1F920-BD1A-861D-AF3D-EE611F9E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FFDBD33-D036-C09D-9EC9-DCD106F0C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10E480C-452B-4219-7437-631A5A546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F868B3-E189-EA04-EFDE-7616DD2A3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9443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6411-C1E2-CC52-9A16-BE48ED43B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896EC31-BF40-45FF-A724-1407EA578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FA26050-4484-5878-BEB3-62E8A99BA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7A7098-60EC-1D10-F1D6-E02E961EF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57951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249B8-54E9-33FA-9643-578DA05A0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E98D5C-FD80-AAC0-D8B0-C65F149C9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2907A4-08B2-CABB-B09A-86D3A9904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69B2A4-D40C-8F2B-F871-10211BF6B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89959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95920-1FE7-D3CD-04DB-7AC21EB4E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6BFF94-FF49-F008-595D-8A7689BD0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86562AA-8934-5FC5-5D50-A0253D1DB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8AC9BE-E84B-79CC-8CAB-122E32A80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9678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3AE3E-A6A8-9F32-50A6-02A443E4E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FC5760C-2FBA-5052-4F90-5B36C2F8A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4454067-CA39-D0ED-D0B7-6CBB208BD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4C64F-81AE-F973-AAC1-22CF7770C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0694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E432-318E-8155-1D5A-2727ACFEF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7AD745-81C0-9E4D-33BF-64EC19FF3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A1B3643-8E2B-C5E3-5406-954D17627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2F21B4-9766-4FB2-FF36-BBE98D307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3782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733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0F28F-6B6B-E94E-8B2C-3BCAA77BD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0290876-DCB0-B2E0-084B-0100F5D03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7C48124-B47C-41B7-B23F-381471608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FB76C4-D5C2-F36B-6CDA-F09BCD94F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1D81B-BBFC-6A45-8D18-24CD783D867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75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FD32F240-CA87-EC1B-FB46-FEDBDE598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2537" y="4741709"/>
            <a:ext cx="6396531" cy="1202121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rgbClr val="2950DA"/>
                </a:solidFill>
                <a:latin typeface="Figtree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868E78E-B4A7-FE29-53A3-CEEF41AF4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E4B367E-993E-70E3-27B6-FE22FB0D3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537" y="861150"/>
            <a:ext cx="5431889" cy="3876262"/>
          </a:xfrm>
        </p:spPr>
        <p:txBody>
          <a:bodyPr anchor="ctr">
            <a:normAutofit/>
          </a:bodyPr>
          <a:lstStyle>
            <a:lvl1pPr>
              <a:defRPr sz="5800" b="1" i="0">
                <a:solidFill>
                  <a:srgbClr val="0B2473"/>
                </a:solidFill>
                <a:latin typeface="Campuni Bold" pitchFamily="2" charset="77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2359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FD32F240-CA87-EC1B-FB46-FEDBDE598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2537" y="4741709"/>
            <a:ext cx="6396531" cy="1202121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rgbClr val="2950DA"/>
                </a:solidFill>
                <a:latin typeface="Figtree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868E78E-B4A7-FE29-53A3-CEEF41AF4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E4B367E-993E-70E3-27B6-FE22FB0D3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537" y="861150"/>
            <a:ext cx="5431889" cy="3876262"/>
          </a:xfrm>
        </p:spPr>
        <p:txBody>
          <a:bodyPr anchor="ctr">
            <a:normAutofit/>
          </a:bodyPr>
          <a:lstStyle>
            <a:lvl1pPr>
              <a:defRPr sz="5800" b="1" i="0">
                <a:solidFill>
                  <a:srgbClr val="0B2473"/>
                </a:solidFill>
                <a:latin typeface="Campuni Bold" pitchFamily="2" charset="77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45032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bg>
      <p:bgPr>
        <a:solidFill>
          <a:srgbClr val="295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FD32F240-CA87-EC1B-FB46-FEDBDE598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788" y="4741709"/>
            <a:ext cx="5431889" cy="1202121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Figtree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868E78E-B4A7-FE29-53A3-CEEF41AF4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E4B367E-993E-70E3-27B6-FE22FB0D3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88" y="861150"/>
            <a:ext cx="5431889" cy="3876262"/>
          </a:xfrm>
        </p:spPr>
        <p:txBody>
          <a:bodyPr anchor="ctr">
            <a:normAutofit/>
          </a:bodyPr>
          <a:lstStyle>
            <a:lvl1pPr>
              <a:defRPr sz="5800" b="1" i="0">
                <a:solidFill>
                  <a:schemeClr val="bg1"/>
                </a:solidFill>
                <a:latin typeface="Campuni Bold" pitchFamily="2" charset="77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04659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3BB1E80-CF32-2321-A4B0-F6F5B45C5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225" y="2382717"/>
            <a:ext cx="8718069" cy="371249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950DA"/>
                </a:solidFill>
                <a:latin typeface="Figtree" pitchFamily="2" charset="0"/>
              </a:defRPr>
            </a:lvl1pPr>
            <a:lvl2pPr marL="457200" indent="0">
              <a:lnSpc>
                <a:spcPct val="100000"/>
              </a:lnSpc>
              <a:spcAft>
                <a:spcPts val="600"/>
              </a:spcAft>
              <a:buNone/>
              <a:defRPr sz="1800">
                <a:solidFill>
                  <a:srgbClr val="2950DA"/>
                </a:solidFill>
                <a:latin typeface="Figtree" pitchFamily="2" charset="0"/>
              </a:defRPr>
            </a:lvl2pPr>
            <a:lvl3pPr marL="91440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rgbClr val="2950DA"/>
                </a:solidFill>
                <a:latin typeface="Figtree" pitchFamily="2" charset="0"/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rgbClr val="2950DA"/>
                </a:solidFill>
                <a:latin typeface="Figtree" pitchFamily="2" charset="0"/>
              </a:defRPr>
            </a:lvl4pPr>
            <a:lvl5pPr marL="18288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rgbClr val="2950DA"/>
                </a:solidFill>
                <a:latin typeface="Figtree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BFEC0D5-4F74-24F1-B398-5D0D8E40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66" y="1173662"/>
            <a:ext cx="10755033" cy="101034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0EEAD633-9B54-BD17-1153-17494A48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250" y="6376307"/>
            <a:ext cx="1001486" cy="312511"/>
          </a:xfrm>
        </p:spPr>
        <p:txBody>
          <a:bodyPr/>
          <a:lstStyle>
            <a:lvl1pPr>
              <a:defRPr b="0" i="0">
                <a:solidFill>
                  <a:srgbClr val="2950DA"/>
                </a:solidFill>
                <a:latin typeface="Figtree Light" pitchFamily="2" charset="0"/>
              </a:defRPr>
            </a:lvl1pPr>
          </a:lstStyle>
          <a:p>
            <a:fld id="{BFF64502-6D64-034D-8D79-B3EB431D88A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C12CA4-741B-535F-1DE8-4A63EDEAA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82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5B9C543-E91D-3E4C-B2B8-582BB8A12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1563580"/>
            <a:ext cx="10592076" cy="2852737"/>
          </a:xfrm>
        </p:spPr>
        <p:txBody>
          <a:bodyPr anchor="b"/>
          <a:lstStyle>
            <a:lvl1pPr>
              <a:defRPr sz="6000" b="1" i="0">
                <a:solidFill>
                  <a:srgbClr val="0B2473"/>
                </a:solidFill>
                <a:latin typeface="Campuni Bold" pitchFamily="2" charset="77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2330F8E9-E120-C062-9121-303D1F2A4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374" y="4692311"/>
            <a:ext cx="10592076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2950DA"/>
                </a:solidFill>
                <a:latin typeface="Figtre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4DD333F6-EEAE-B270-D90E-26DDEFAB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250" y="6376307"/>
            <a:ext cx="1001486" cy="312511"/>
          </a:xfrm>
        </p:spPr>
        <p:txBody>
          <a:bodyPr/>
          <a:lstStyle>
            <a:lvl1pPr>
              <a:defRPr b="0" i="0">
                <a:solidFill>
                  <a:srgbClr val="2950DA"/>
                </a:solidFill>
                <a:latin typeface="Figtree Light" pitchFamily="2" charset="0"/>
              </a:defRPr>
            </a:lvl1pPr>
          </a:lstStyle>
          <a:p>
            <a:fld id="{BFF64502-6D64-034D-8D79-B3EB431D88A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3641606-441C-F4D3-FB6A-047AFE222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73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rgbClr val="90D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458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460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5FF516D-DA75-0EB2-9EFB-1DF1302CF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5971" y="2678906"/>
            <a:ext cx="5960058" cy="150018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2950DA"/>
                </a:solidFill>
                <a:latin typeface="Figtre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EC33E835-C88B-B1CA-489B-3D54D260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250" y="6376307"/>
            <a:ext cx="1001486" cy="312511"/>
          </a:xfrm>
        </p:spPr>
        <p:txBody>
          <a:bodyPr/>
          <a:lstStyle>
            <a:lvl1pPr>
              <a:defRPr b="0" i="0">
                <a:solidFill>
                  <a:srgbClr val="2950DA"/>
                </a:solidFill>
                <a:latin typeface="Figtree Light" pitchFamily="2" charset="0"/>
              </a:defRPr>
            </a:lvl1pPr>
          </a:lstStyle>
          <a:p>
            <a:fld id="{BFF64502-6D64-034D-8D79-B3EB431D88A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5A71BA73-6B44-C383-815B-6CE145552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33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524262C-0A05-9379-C3C4-715F71BC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250" y="6376307"/>
            <a:ext cx="1001486" cy="312511"/>
          </a:xfrm>
        </p:spPr>
        <p:txBody>
          <a:bodyPr/>
          <a:lstStyle>
            <a:lvl1pPr>
              <a:defRPr b="0" i="0">
                <a:solidFill>
                  <a:srgbClr val="2950DA"/>
                </a:solidFill>
                <a:latin typeface="Figtree Light" pitchFamily="2" charset="0"/>
              </a:defRPr>
            </a:lvl1pPr>
          </a:lstStyle>
          <a:p>
            <a:fld id="{BFF64502-6D64-034D-8D79-B3EB431D88A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ACE7910-032C-7F01-F20C-35438D79C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AFC379C-F610-D5E1-2163-EB5D1E4D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66" y="680606"/>
            <a:ext cx="10755033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95488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2D6F42B0-65A4-4BF6-B08E-E85A3C2C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250" y="6376307"/>
            <a:ext cx="1001486" cy="312511"/>
          </a:xfrm>
        </p:spPr>
        <p:txBody>
          <a:bodyPr/>
          <a:lstStyle>
            <a:lvl1pPr>
              <a:defRPr b="0" i="0">
                <a:solidFill>
                  <a:srgbClr val="2950DA"/>
                </a:solidFill>
                <a:latin typeface="Figtree Light" pitchFamily="2" charset="0"/>
              </a:defRPr>
            </a:lvl1pPr>
          </a:lstStyle>
          <a:p>
            <a:fld id="{BFF64502-6D64-034D-8D79-B3EB431D88A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4C4C269-3A17-2D91-29B2-FAD28979E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5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bg>
      <p:bgPr>
        <a:solidFill>
          <a:srgbClr val="295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FD32F240-CA87-EC1B-FB46-FEDBDE598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788" y="4741709"/>
            <a:ext cx="5431889" cy="1202121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Figtree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868E78E-B4A7-FE29-53A3-CEEF41AF4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E4B367E-993E-70E3-27B6-FE22FB0D3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88" y="861150"/>
            <a:ext cx="5431889" cy="3876262"/>
          </a:xfrm>
        </p:spPr>
        <p:txBody>
          <a:bodyPr anchor="ctr">
            <a:normAutofit/>
          </a:bodyPr>
          <a:lstStyle>
            <a:lvl1pPr>
              <a:defRPr sz="5800" b="1" i="0">
                <a:solidFill>
                  <a:schemeClr val="bg1"/>
                </a:solidFill>
                <a:latin typeface="Campuni Bold" pitchFamily="2" charset="77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7727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3BB1E80-CF32-2321-A4B0-F6F5B45C5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225" y="2382717"/>
            <a:ext cx="8718069" cy="371249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950DA"/>
                </a:solidFill>
                <a:latin typeface="Figtree" pitchFamily="2" charset="0"/>
              </a:defRPr>
            </a:lvl1pPr>
            <a:lvl2pPr marL="457200" indent="0">
              <a:lnSpc>
                <a:spcPct val="100000"/>
              </a:lnSpc>
              <a:spcAft>
                <a:spcPts val="600"/>
              </a:spcAft>
              <a:buNone/>
              <a:defRPr sz="1800">
                <a:solidFill>
                  <a:srgbClr val="2950DA"/>
                </a:solidFill>
                <a:latin typeface="Figtree" pitchFamily="2" charset="0"/>
              </a:defRPr>
            </a:lvl2pPr>
            <a:lvl3pPr marL="91440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rgbClr val="2950DA"/>
                </a:solidFill>
                <a:latin typeface="Figtree" pitchFamily="2" charset="0"/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rgbClr val="2950DA"/>
                </a:solidFill>
                <a:latin typeface="Figtree" pitchFamily="2" charset="0"/>
              </a:defRPr>
            </a:lvl4pPr>
            <a:lvl5pPr marL="18288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rgbClr val="2950DA"/>
                </a:solidFill>
                <a:latin typeface="Figtree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BFEC0D5-4F74-24F1-B398-5D0D8E40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66" y="1173662"/>
            <a:ext cx="10755033" cy="101034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0EEAD633-9B54-BD17-1153-17494A48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250" y="6376307"/>
            <a:ext cx="1001486" cy="312511"/>
          </a:xfrm>
        </p:spPr>
        <p:txBody>
          <a:bodyPr/>
          <a:lstStyle>
            <a:lvl1pPr>
              <a:defRPr b="0" i="0">
                <a:solidFill>
                  <a:srgbClr val="2950DA"/>
                </a:solidFill>
                <a:latin typeface="Figtree Light" pitchFamily="2" charset="0"/>
              </a:defRPr>
            </a:lvl1pPr>
          </a:lstStyle>
          <a:p>
            <a:fld id="{BFF64502-6D64-034D-8D79-B3EB431D88A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C12CA4-741B-535F-1DE8-4A63EDEAA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63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5B9C543-E91D-3E4C-B2B8-582BB8A12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1563580"/>
            <a:ext cx="10592076" cy="2852737"/>
          </a:xfrm>
        </p:spPr>
        <p:txBody>
          <a:bodyPr anchor="b"/>
          <a:lstStyle>
            <a:lvl1pPr>
              <a:defRPr sz="6000" b="1" i="0">
                <a:solidFill>
                  <a:srgbClr val="0B2473"/>
                </a:solidFill>
                <a:latin typeface="Campuni Bold" pitchFamily="2" charset="77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2330F8E9-E120-C062-9121-303D1F2A4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374" y="4692311"/>
            <a:ext cx="10592076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2950DA"/>
                </a:solidFill>
                <a:latin typeface="Figtre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4DD333F6-EEAE-B270-D90E-26DDEFAB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250" y="6376307"/>
            <a:ext cx="1001486" cy="312511"/>
          </a:xfrm>
        </p:spPr>
        <p:txBody>
          <a:bodyPr/>
          <a:lstStyle>
            <a:lvl1pPr>
              <a:defRPr b="0" i="0">
                <a:solidFill>
                  <a:srgbClr val="2950DA"/>
                </a:solidFill>
                <a:latin typeface="Figtree Light" pitchFamily="2" charset="0"/>
              </a:defRPr>
            </a:lvl1pPr>
          </a:lstStyle>
          <a:p>
            <a:fld id="{BFF64502-6D64-034D-8D79-B3EB431D88A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3641606-441C-F4D3-FB6A-047AFE222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1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rgbClr val="90D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561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02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5FF516D-DA75-0EB2-9EFB-1DF1302CF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5971" y="2678906"/>
            <a:ext cx="5960058" cy="150018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2950DA"/>
                </a:solidFill>
                <a:latin typeface="Figtre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EC33E835-C88B-B1CA-489B-3D54D260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250" y="6376307"/>
            <a:ext cx="1001486" cy="312511"/>
          </a:xfrm>
        </p:spPr>
        <p:txBody>
          <a:bodyPr/>
          <a:lstStyle>
            <a:lvl1pPr>
              <a:defRPr b="0" i="0">
                <a:solidFill>
                  <a:srgbClr val="2950DA"/>
                </a:solidFill>
                <a:latin typeface="Figtree Light" pitchFamily="2" charset="0"/>
              </a:defRPr>
            </a:lvl1pPr>
          </a:lstStyle>
          <a:p>
            <a:fld id="{BFF64502-6D64-034D-8D79-B3EB431D88A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5A71BA73-6B44-C383-815B-6CE145552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0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524262C-0A05-9379-C3C4-715F71BC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250" y="6376307"/>
            <a:ext cx="1001486" cy="312511"/>
          </a:xfrm>
        </p:spPr>
        <p:txBody>
          <a:bodyPr/>
          <a:lstStyle>
            <a:lvl1pPr>
              <a:defRPr b="0" i="0">
                <a:solidFill>
                  <a:srgbClr val="2950DA"/>
                </a:solidFill>
                <a:latin typeface="Figtree Light" pitchFamily="2" charset="0"/>
              </a:defRPr>
            </a:lvl1pPr>
          </a:lstStyle>
          <a:p>
            <a:fld id="{BFF64502-6D64-034D-8D79-B3EB431D88A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ACE7910-032C-7F01-F20C-35438D79C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AFC379C-F610-D5E1-2163-EB5D1E4D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66" y="680606"/>
            <a:ext cx="10755033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909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2D6F42B0-65A4-4BF6-B08E-E85A3C2C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2250" y="6376307"/>
            <a:ext cx="1001486" cy="312511"/>
          </a:xfrm>
        </p:spPr>
        <p:txBody>
          <a:bodyPr/>
          <a:lstStyle>
            <a:lvl1pPr>
              <a:defRPr b="0" i="0">
                <a:solidFill>
                  <a:srgbClr val="2950DA"/>
                </a:solidFill>
                <a:latin typeface="Figtree Light" pitchFamily="2" charset="0"/>
              </a:defRPr>
            </a:lvl1pPr>
          </a:lstStyle>
          <a:p>
            <a:fld id="{BFF64502-6D64-034D-8D79-B3EB431D88A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4C4C269-3A17-2D91-29B2-FAD28979E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1967" y="60347"/>
            <a:ext cx="1200216" cy="8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38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E81EC91-FD6D-2CB4-6C68-5CF634B2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0DD5DF-4DDC-5123-2AE8-95FCF1F1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9C4906-7257-A09A-7951-48D0B4CD6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286C26-D24D-AA35-0A87-1220092FC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94AC7B-0FFA-7E09-92F3-0C7F2D79D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176A6D-C8D7-744F-9923-06D7F78395C0}" type="slidenum">
              <a:rPr lang="pt-BR" smtClean="0"/>
              <a:t>‹#›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50D663-EFEF-E605-C93E-DC60956D232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810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20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394781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4" r:id="rId4"/>
    <p:sldLayoutId id="2147483661" r:id="rId5"/>
    <p:sldLayoutId id="2147483655" r:id="rId6"/>
    <p:sldLayoutId id="2147483656" r:id="rId7"/>
    <p:sldLayoutId id="2147483658" r:id="rId8"/>
    <p:sldLayoutId id="214748365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E81EC91-FD6D-2CB4-6C68-5CF634B2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0DD5DF-4DDC-5123-2AE8-95FCF1F1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9C4906-7257-A09A-7951-48D0B4CD6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286C26-D24D-AA35-0A87-1220092FC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94AC7B-0FFA-7E09-92F3-0C7F2D79D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176A6D-C8D7-744F-9923-06D7F78395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52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3.png"/><Relationship Id="rId4" Type="http://schemas.openxmlformats.org/officeDocument/2006/relationships/image" Target="../media/image9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9.svg"/><Relationship Id="rId3" Type="http://schemas.openxmlformats.org/officeDocument/2006/relationships/image" Target="../media/image114.png"/><Relationship Id="rId7" Type="http://schemas.openxmlformats.org/officeDocument/2006/relationships/image" Target="../media/image115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7.svg"/><Relationship Id="rId5" Type="http://schemas.openxmlformats.org/officeDocument/2006/relationships/image" Target="../media/image2.svg"/><Relationship Id="rId15" Type="http://schemas.openxmlformats.org/officeDocument/2006/relationships/image" Target="../media/image118.jp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17.svg"/><Relationship Id="rId14" Type="http://schemas.openxmlformats.org/officeDocument/2006/relationships/hyperlink" Target="mailto:mauriciozanin@gmail.co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svg"/><Relationship Id="rId18" Type="http://schemas.openxmlformats.org/officeDocument/2006/relationships/image" Target="../media/image6.png"/><Relationship Id="rId3" Type="http://schemas.openxmlformats.org/officeDocument/2006/relationships/image" Target="../media/image29.jpg"/><Relationship Id="rId21" Type="http://schemas.openxmlformats.org/officeDocument/2006/relationships/image" Target="../media/image41.svg"/><Relationship Id="rId7" Type="http://schemas.openxmlformats.org/officeDocument/2006/relationships/image" Target="../media/image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31.svg"/><Relationship Id="rId15" Type="http://schemas.openxmlformats.org/officeDocument/2006/relationships/image" Target="../media/image37.svg"/><Relationship Id="rId10" Type="http://schemas.openxmlformats.org/officeDocument/2006/relationships/image" Target="../media/image15.png"/><Relationship Id="rId19" Type="http://schemas.openxmlformats.org/officeDocument/2006/relationships/image" Target="../media/image7.svg"/><Relationship Id="rId4" Type="http://schemas.openxmlformats.org/officeDocument/2006/relationships/image" Target="../media/image30.png"/><Relationship Id="rId9" Type="http://schemas.openxmlformats.org/officeDocument/2006/relationships/image" Target="../media/image33.sv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svg"/><Relationship Id="rId18" Type="http://schemas.openxmlformats.org/officeDocument/2006/relationships/image" Target="../media/image6.png"/><Relationship Id="rId3" Type="http://schemas.openxmlformats.org/officeDocument/2006/relationships/image" Target="../media/image29.jpg"/><Relationship Id="rId21" Type="http://schemas.openxmlformats.org/officeDocument/2006/relationships/image" Target="../media/image41.svg"/><Relationship Id="rId7" Type="http://schemas.openxmlformats.org/officeDocument/2006/relationships/image" Target="../media/image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31.svg"/><Relationship Id="rId15" Type="http://schemas.openxmlformats.org/officeDocument/2006/relationships/image" Target="../media/image37.svg"/><Relationship Id="rId10" Type="http://schemas.openxmlformats.org/officeDocument/2006/relationships/image" Target="../media/image15.png"/><Relationship Id="rId19" Type="http://schemas.openxmlformats.org/officeDocument/2006/relationships/image" Target="../media/image7.svg"/><Relationship Id="rId4" Type="http://schemas.openxmlformats.org/officeDocument/2006/relationships/image" Target="../media/image30.png"/><Relationship Id="rId9" Type="http://schemas.openxmlformats.org/officeDocument/2006/relationships/image" Target="../media/image33.sv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svg"/><Relationship Id="rId18" Type="http://schemas.openxmlformats.org/officeDocument/2006/relationships/image" Target="../media/image6.png"/><Relationship Id="rId3" Type="http://schemas.openxmlformats.org/officeDocument/2006/relationships/image" Target="../media/image29.jpg"/><Relationship Id="rId21" Type="http://schemas.openxmlformats.org/officeDocument/2006/relationships/image" Target="../media/image41.svg"/><Relationship Id="rId7" Type="http://schemas.openxmlformats.org/officeDocument/2006/relationships/image" Target="../media/image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31.svg"/><Relationship Id="rId15" Type="http://schemas.openxmlformats.org/officeDocument/2006/relationships/image" Target="../media/image37.svg"/><Relationship Id="rId10" Type="http://schemas.openxmlformats.org/officeDocument/2006/relationships/image" Target="../media/image15.png"/><Relationship Id="rId19" Type="http://schemas.openxmlformats.org/officeDocument/2006/relationships/image" Target="../media/image7.svg"/><Relationship Id="rId4" Type="http://schemas.openxmlformats.org/officeDocument/2006/relationships/image" Target="../media/image30.png"/><Relationship Id="rId9" Type="http://schemas.openxmlformats.org/officeDocument/2006/relationships/image" Target="../media/image33.sv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57.png"/><Relationship Id="rId4" Type="http://schemas.openxmlformats.org/officeDocument/2006/relationships/image" Target="../media/image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0.jp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71.png"/><Relationship Id="rId4" Type="http://schemas.openxmlformats.org/officeDocument/2006/relationships/image" Target="../media/image8.png"/><Relationship Id="rId9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5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7.svg"/><Relationship Id="rId5" Type="http://schemas.openxmlformats.org/officeDocument/2006/relationships/image" Target="../media/image31.svg"/><Relationship Id="rId10" Type="http://schemas.openxmlformats.org/officeDocument/2006/relationships/image" Target="../media/image6.png"/><Relationship Id="rId4" Type="http://schemas.openxmlformats.org/officeDocument/2006/relationships/image" Target="../media/image30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5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7.svg"/><Relationship Id="rId5" Type="http://schemas.openxmlformats.org/officeDocument/2006/relationships/image" Target="../media/image31.svg"/><Relationship Id="rId10" Type="http://schemas.openxmlformats.org/officeDocument/2006/relationships/image" Target="../media/image6.png"/><Relationship Id="rId4" Type="http://schemas.openxmlformats.org/officeDocument/2006/relationships/image" Target="../media/image30.png"/><Relationship Id="rId9" Type="http://schemas.openxmlformats.org/officeDocument/2006/relationships/image" Target="../media/image1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svg"/><Relationship Id="rId18" Type="http://schemas.openxmlformats.org/officeDocument/2006/relationships/image" Target="../media/image6.png"/><Relationship Id="rId3" Type="http://schemas.openxmlformats.org/officeDocument/2006/relationships/image" Target="../media/image90.jpg"/><Relationship Id="rId7" Type="http://schemas.openxmlformats.org/officeDocument/2006/relationships/image" Target="../media/image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8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31.svg"/><Relationship Id="rId15" Type="http://schemas.openxmlformats.org/officeDocument/2006/relationships/image" Target="../media/image37.svg"/><Relationship Id="rId10" Type="http://schemas.openxmlformats.org/officeDocument/2006/relationships/image" Target="../media/image15.png"/><Relationship Id="rId19" Type="http://schemas.openxmlformats.org/officeDocument/2006/relationships/image" Target="../media/image7.svg"/><Relationship Id="rId4" Type="http://schemas.openxmlformats.org/officeDocument/2006/relationships/image" Target="../media/image30.png"/><Relationship Id="rId9" Type="http://schemas.openxmlformats.org/officeDocument/2006/relationships/image" Target="../media/image33.svg"/><Relationship Id="rId1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svg"/><Relationship Id="rId3" Type="http://schemas.openxmlformats.org/officeDocument/2006/relationships/image" Target="../media/image91.jpg"/><Relationship Id="rId7" Type="http://schemas.openxmlformats.org/officeDocument/2006/relationships/image" Target="../media/image7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9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2.jp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7.svg"/><Relationship Id="rId5" Type="http://schemas.openxmlformats.org/officeDocument/2006/relationships/image" Target="../media/image9.sv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svg"/><Relationship Id="rId3" Type="http://schemas.openxmlformats.org/officeDocument/2006/relationships/image" Target="../media/image18.jpg"/><Relationship Id="rId7" Type="http://schemas.openxmlformats.org/officeDocument/2006/relationships/image" Target="../media/image7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9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3.jp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7.svg"/><Relationship Id="rId5" Type="http://schemas.openxmlformats.org/officeDocument/2006/relationships/image" Target="../media/image9.sv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1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png"/><Relationship Id="rId4" Type="http://schemas.openxmlformats.org/officeDocument/2006/relationships/image" Target="../media/image9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png"/><Relationship Id="rId4" Type="http://schemas.openxmlformats.org/officeDocument/2006/relationships/image" Target="../media/image9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9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9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9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9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E2906-67A1-EFF6-8131-683FCAF9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C622D074-455C-A494-7B2B-5C68086A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734"/>
            <a:ext cx="12192000" cy="4248150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D2D8BA8-F9C0-0E34-E35D-7F1B7F1F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705AA3C-76F3-82AD-5377-3BA17495F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27" y="4631255"/>
            <a:ext cx="484342" cy="35002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A746B0E-ED5D-5FBA-3C80-05CD05566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338727"/>
            <a:ext cx="1616795" cy="352143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0B9C17E7-A52E-ADB4-90F9-0D924E1B8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253" y="4987852"/>
            <a:ext cx="1616795" cy="35214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5C856A-0721-3063-6C7D-7BA5C3573DEC}"/>
              </a:ext>
            </a:extLst>
          </p:cNvPr>
          <p:cNvSpPr txBox="1"/>
          <p:nvPr/>
        </p:nvSpPr>
        <p:spPr>
          <a:xfrm>
            <a:off x="244237" y="6210354"/>
            <a:ext cx="471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Fonte: https://</a:t>
            </a:r>
            <a:r>
              <a:rPr lang="pt-BR" sz="2000" dirty="0" err="1"/>
              <a:t>www.gov.br</a:t>
            </a:r>
            <a:r>
              <a:rPr lang="pt-BR" sz="2000" dirty="0"/>
              <a:t>/compras/</a:t>
            </a:r>
            <a:r>
              <a:rPr lang="pt-BR" sz="2000" dirty="0" err="1"/>
              <a:t>pt-br</a:t>
            </a:r>
            <a:endParaRPr lang="pt-BR" sz="2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ED0B49-29CF-E46B-6C39-19CCA7F01FD1}"/>
              </a:ext>
            </a:extLst>
          </p:cNvPr>
          <p:cNvSpPr txBox="1"/>
          <p:nvPr/>
        </p:nvSpPr>
        <p:spPr>
          <a:xfrm>
            <a:off x="244237" y="5639622"/>
            <a:ext cx="977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Todas as Informações foram retiradas dos sites oficiais do Governo Federal</a:t>
            </a:r>
          </a:p>
        </p:txBody>
      </p:sp>
      <p:sp>
        <p:nvSpPr>
          <p:cNvPr id="4" name="CaixaDeTexto 1">
            <a:extLst>
              <a:ext uri="{FF2B5EF4-FFF2-40B4-BE49-F238E27FC236}">
                <a16:creationId xmlns:a16="http://schemas.microsoft.com/office/drawing/2014/main" id="{B7FBEA5C-869B-15C6-1A5B-097E20A7FBA7}"/>
              </a:ext>
            </a:extLst>
          </p:cNvPr>
          <p:cNvSpPr txBox="1"/>
          <p:nvPr/>
        </p:nvSpPr>
        <p:spPr>
          <a:xfrm>
            <a:off x="244237" y="5943519"/>
            <a:ext cx="5280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Fonte: https://www.gov.br/contratamaisbrasil/</a:t>
            </a:r>
          </a:p>
        </p:txBody>
      </p:sp>
    </p:spTree>
    <p:extLst>
      <p:ext uri="{BB962C8B-B14F-4D97-AF65-F5344CB8AC3E}">
        <p14:creationId xmlns:p14="http://schemas.microsoft.com/office/powerpoint/2010/main" val="1346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603D4E-07B9-04DA-B809-61FD3DD0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93" y="87738"/>
            <a:ext cx="9432687" cy="66825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5003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3B0D2-82CA-40C2-E2FD-7FF7893D0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D1BBB0A3-FBC0-9504-6730-009D3E1E8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BD445296-38B7-7205-FC8D-87DF7B3036C3}"/>
              </a:ext>
            </a:extLst>
          </p:cNvPr>
          <p:cNvSpPr txBox="1">
            <a:spLocks/>
          </p:cNvSpPr>
          <p:nvPr/>
        </p:nvSpPr>
        <p:spPr>
          <a:xfrm>
            <a:off x="0" y="629006"/>
            <a:ext cx="431494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Análise de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124128-35BE-5731-173E-D091305BBA7B}"/>
              </a:ext>
            </a:extLst>
          </p:cNvPr>
          <p:cNvSpPr txBox="1"/>
          <p:nvPr/>
        </p:nvSpPr>
        <p:spPr>
          <a:xfrm>
            <a:off x="119269" y="1997839"/>
            <a:ext cx="116354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Depois de enviada a proposta e finalizado o período para envio de propostas, o órgão público começará a análise. </a:t>
            </a:r>
          </a:p>
          <a:p>
            <a:pPr algn="ctr"/>
            <a:endParaRPr lang="pt-BR" sz="3600" b="1" dirty="0">
              <a:solidFill>
                <a:srgbClr val="69574B"/>
              </a:solidFill>
              <a:latin typeface="Rawline"/>
            </a:endParaRPr>
          </a:p>
          <a:p>
            <a:pPr algn="ctr"/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Assim que terminar o processo,</a:t>
            </a:r>
          </a:p>
          <a:p>
            <a:pPr algn="ctr"/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você saberá se foi selecionado.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702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F9940-94BB-CAEA-3086-EADCD1D4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070FACCB-F184-40EC-325B-501FB0AFB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2EAE4B18-95AF-0712-F0D7-C51A1BAD1999}"/>
              </a:ext>
            </a:extLst>
          </p:cNvPr>
          <p:cNvSpPr txBox="1">
            <a:spLocks/>
          </p:cNvSpPr>
          <p:nvPr/>
        </p:nvSpPr>
        <p:spPr>
          <a:xfrm>
            <a:off x="0" y="629006"/>
            <a:ext cx="431494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Acompanhar proposta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ABDC2E-5029-D34A-397F-D07D6A6D11B6}"/>
              </a:ext>
            </a:extLst>
          </p:cNvPr>
          <p:cNvSpPr txBox="1"/>
          <p:nvPr/>
        </p:nvSpPr>
        <p:spPr>
          <a:xfrm>
            <a:off x="4575264" y="705787"/>
            <a:ext cx="75513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1 – </a:t>
            </a:r>
            <a:r>
              <a:rPr lang="pt-BR" sz="2800" dirty="0">
                <a:solidFill>
                  <a:schemeClr val="accent1"/>
                </a:solidFill>
              </a:rPr>
              <a:t>Clique no menu e clique em minhas propostas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2E03D6-6AD2-6212-DBDF-63567FFD9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68" y="1874407"/>
            <a:ext cx="10932922" cy="47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E955A-C551-A31B-9959-3F09C0FD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E7925F-2744-A34D-C143-3D0667F3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102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2D4347A9-72BB-B48E-BCBA-7461040F8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27F11199-7DDE-9CE7-47E2-617DD508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Autofit/>
          </a:bodyPr>
          <a:lstStyle/>
          <a:p>
            <a:r>
              <a:rPr lang="pt-BR" sz="2400" dirty="0">
                <a:solidFill>
                  <a:schemeClr val="accent2"/>
                </a:solidFill>
              </a:rPr>
              <a:t>Acompanhar propostas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EFB1ABF-63CF-9F37-020B-2C01FADA9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7C1A227-7681-B1F3-8FA9-DA0508E100EC}"/>
              </a:ext>
            </a:extLst>
          </p:cNvPr>
          <p:cNvSpPr txBox="1"/>
          <p:nvPr/>
        </p:nvSpPr>
        <p:spPr>
          <a:xfrm>
            <a:off x="1457670" y="1816774"/>
            <a:ext cx="93246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b="1" i="0" u="none" strike="noStrike" baseline="0" dirty="0">
                <a:latin typeface="Rawline-Bold"/>
              </a:rPr>
              <a:t>Ativas</a:t>
            </a:r>
            <a:r>
              <a:rPr lang="pt-BR" sz="2400" b="0" i="0" u="none" strike="noStrike" baseline="0" dirty="0">
                <a:latin typeface="Rawline-Regular"/>
              </a:rPr>
              <a:t>- estão em período de recebimento</a:t>
            </a:r>
            <a:r>
              <a:rPr lang="pt-BR" sz="2400" b="0" i="0" u="none" strike="noStrike" dirty="0">
                <a:latin typeface="Rawline-Regular"/>
              </a:rPr>
              <a:t> de propostas</a:t>
            </a:r>
            <a:endParaRPr lang="pt-BR" sz="2400" b="0" i="0" u="none" strike="noStrike" baseline="0" dirty="0">
              <a:latin typeface="Rawline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Rawline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b="1" i="0" u="none" strike="noStrike" baseline="0" dirty="0">
                <a:latin typeface="Rawline-Bold"/>
              </a:rPr>
              <a:t>Em processo de seleção </a:t>
            </a:r>
            <a:r>
              <a:rPr lang="pt-BR" sz="2400" b="0" i="0" u="none" strike="noStrike" baseline="0" dirty="0">
                <a:latin typeface="Rawline-Regular"/>
              </a:rPr>
              <a:t>- Com esse status, o período de envio de propostas terminou e o órgão ou entidade está em processo de seleção do fornecedor.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Rawline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latin typeface="Rawline-Regular"/>
              </a:rPr>
              <a:t> </a:t>
            </a:r>
            <a:r>
              <a:rPr lang="pt-BR" sz="2400" b="1" i="0" u="none" strike="noStrike" baseline="0" dirty="0">
                <a:latin typeface="Rawline-Bold"/>
              </a:rPr>
              <a:t>Selecionada! Em execução </a:t>
            </a:r>
            <a:r>
              <a:rPr lang="pt-BR" sz="2400" b="0" i="0" u="none" strike="noStrike" baseline="0" dirty="0">
                <a:latin typeface="Rawline-Regular"/>
              </a:rPr>
              <a:t>- Nesse caso, a seleção já está finalizada e o órgão pode iniciar o procedimento de contratação e execução.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Rawline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latin typeface="Rawline-Regular"/>
              </a:rPr>
              <a:t> </a:t>
            </a:r>
            <a:r>
              <a:rPr lang="pt-BR" sz="2400" b="1" i="0" u="none" strike="noStrike" baseline="0" dirty="0">
                <a:latin typeface="Rawline-Bold"/>
              </a:rPr>
              <a:t>Avaliação finalizada </a:t>
            </a:r>
            <a:r>
              <a:rPr lang="pt-BR" sz="2400" b="0" i="0" u="none" strike="noStrike" baseline="0" dirty="0">
                <a:latin typeface="Rawline-Regular"/>
              </a:rPr>
              <a:t>- serviço já foi realizado e o órgão já avaliou no sistema.</a:t>
            </a:r>
            <a:endParaRPr lang="pt-BR" sz="2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9268A3-7D4E-F766-B5C7-C139CDA0A35E}"/>
              </a:ext>
            </a:extLst>
          </p:cNvPr>
          <p:cNvSpPr txBox="1"/>
          <p:nvPr/>
        </p:nvSpPr>
        <p:spPr>
          <a:xfrm>
            <a:off x="4488889" y="711573"/>
            <a:ext cx="44277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3200" dirty="0">
                <a:solidFill>
                  <a:schemeClr val="accent6"/>
                </a:solidFill>
              </a:rPr>
              <a:t>Status da Oportunidade</a:t>
            </a:r>
          </a:p>
        </p:txBody>
      </p:sp>
    </p:spTree>
    <p:extLst>
      <p:ext uri="{BB962C8B-B14F-4D97-AF65-F5344CB8AC3E}">
        <p14:creationId xmlns:p14="http://schemas.microsoft.com/office/powerpoint/2010/main" val="342346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48C5-7DE7-1391-2A90-0390C0933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CD452B-E019-A13A-3EDF-6C6A1CA8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103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D59567DE-6AFE-FE59-392C-4E0F35F97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A65A6F6-FC7E-44D0-0D52-3039B79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Autofit/>
          </a:bodyPr>
          <a:lstStyle/>
          <a:p>
            <a:r>
              <a:rPr lang="pt-BR" sz="2400" dirty="0">
                <a:solidFill>
                  <a:schemeClr val="accent2"/>
                </a:solidFill>
              </a:rPr>
              <a:t>Acompanhar propostas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5CD8034E-DE01-3CE0-0D30-2A5833AE9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6E5F6A-3B7C-3193-72D4-46713FBDF162}"/>
              </a:ext>
            </a:extLst>
          </p:cNvPr>
          <p:cNvSpPr txBox="1"/>
          <p:nvPr/>
        </p:nvSpPr>
        <p:spPr>
          <a:xfrm>
            <a:off x="119269" y="1997839"/>
            <a:ext cx="119457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Se você for o fornecedor selecionado para uma oportunidade, o órgão público entrará em contato contigo para os procedimentos de contratação. </a:t>
            </a:r>
          </a:p>
          <a:p>
            <a:pPr algn="just"/>
            <a:endParaRPr lang="pt-BR" sz="3600" b="1" dirty="0">
              <a:solidFill>
                <a:srgbClr val="69574B"/>
              </a:solidFill>
              <a:latin typeface="Rawline"/>
            </a:endParaRPr>
          </a:p>
          <a:p>
            <a:pPr algn="just"/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Os documentos do Sistema de Cadastramento Unificado de</a:t>
            </a:r>
          </a:p>
          <a:p>
            <a:pPr algn="just"/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Fornecedores (</a:t>
            </a:r>
            <a:r>
              <a:rPr lang="pt-BR" sz="3600" b="1" i="0" u="none" strike="noStrike" baseline="0" dirty="0" err="1">
                <a:solidFill>
                  <a:srgbClr val="69574B"/>
                </a:solidFill>
                <a:latin typeface="Rawline"/>
              </a:rPr>
              <a:t>Sicaf</a:t>
            </a:r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) devem estar todos regulares para a continuidade.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957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15B81-0C7B-3B7D-F55F-8AA1966D0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E81073-3758-EE22-42CF-26C5564A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104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8D3236A1-4C37-F846-9466-91D7701BC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D0482BBD-909E-C1C3-535C-16F1869F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Autofit/>
          </a:bodyPr>
          <a:lstStyle/>
          <a:p>
            <a:r>
              <a:rPr lang="pt-BR" sz="2800" dirty="0">
                <a:solidFill>
                  <a:schemeClr val="accent2"/>
                </a:solidFill>
              </a:rPr>
              <a:t>Prestação do Serviço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C7414FE2-DE41-8F56-5162-7061FEE26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731630C-3EB6-0282-F299-1A62E4A26C1B}"/>
              </a:ext>
            </a:extLst>
          </p:cNvPr>
          <p:cNvSpPr txBox="1"/>
          <p:nvPr/>
        </p:nvSpPr>
        <p:spPr>
          <a:xfrm>
            <a:off x="119269" y="1997839"/>
            <a:ext cx="1194573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Após a prestação do serviço, você deverá emitir a nota fiscal e enviá-la para o órgão público. </a:t>
            </a:r>
          </a:p>
          <a:p>
            <a:pPr algn="just"/>
            <a:endParaRPr lang="pt-BR" sz="3600" b="1" dirty="0">
              <a:solidFill>
                <a:srgbClr val="69574B"/>
              </a:solidFill>
              <a:latin typeface="Rawline"/>
            </a:endParaRPr>
          </a:p>
          <a:p>
            <a:pPr algn="just"/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A forma de pagamento e o prazo foram informados na descrição da oportunidade.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31697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D52A6-1097-DDE0-7D3F-AFB86368A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6975F8E-7D20-B9B4-A769-D6536F3EC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8" t="9632" r="4144"/>
          <a:stretch/>
        </p:blipFill>
        <p:spPr>
          <a:xfrm>
            <a:off x="9018" y="0"/>
            <a:ext cx="12182982" cy="6863080"/>
          </a:xfrm>
          <a:prstGeom prst="rect">
            <a:avLst/>
          </a:prstGeom>
        </p:spPr>
      </p:pic>
      <p:sp>
        <p:nvSpPr>
          <p:cNvPr id="3" name="Gráfico 21">
            <a:extLst>
              <a:ext uri="{FF2B5EF4-FFF2-40B4-BE49-F238E27FC236}">
                <a16:creationId xmlns:a16="http://schemas.microsoft.com/office/drawing/2014/main" id="{7B213BE1-51F6-B123-4195-CC05D50F625C}"/>
              </a:ext>
            </a:extLst>
          </p:cNvPr>
          <p:cNvSpPr/>
          <p:nvPr/>
        </p:nvSpPr>
        <p:spPr>
          <a:xfrm>
            <a:off x="-582420" y="3664297"/>
            <a:ext cx="11638409" cy="2857903"/>
          </a:xfrm>
          <a:custGeom>
            <a:avLst/>
            <a:gdLst>
              <a:gd name="connsiteX0" fmla="*/ 1356429 w 1356429"/>
              <a:gd name="connsiteY0" fmla="*/ 0 h 359717"/>
              <a:gd name="connsiteX1" fmla="*/ 77828 w 1356429"/>
              <a:gd name="connsiteY1" fmla="*/ 0 h 359717"/>
              <a:gd name="connsiteX2" fmla="*/ 0 w 1356429"/>
              <a:gd name="connsiteY2" fmla="*/ 359717 h 359717"/>
              <a:gd name="connsiteX3" fmla="*/ 1278696 w 1356429"/>
              <a:gd name="connsiteY3" fmla="*/ 359717 h 359717"/>
              <a:gd name="connsiteX4" fmla="*/ 1356429 w 1356429"/>
              <a:gd name="connsiteY4" fmla="*/ 0 h 359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429" h="359717">
                <a:moveTo>
                  <a:pt x="1356429" y="0"/>
                </a:moveTo>
                <a:lnTo>
                  <a:pt x="77828" y="0"/>
                </a:lnTo>
                <a:lnTo>
                  <a:pt x="0" y="359717"/>
                </a:lnTo>
                <a:lnTo>
                  <a:pt x="1278696" y="359717"/>
                </a:lnTo>
                <a:lnTo>
                  <a:pt x="1356429" y="0"/>
                </a:lnTo>
                <a:close/>
              </a:path>
            </a:pathLst>
          </a:custGeom>
          <a:solidFill>
            <a:schemeClr val="bg1">
              <a:alpha val="91000"/>
            </a:schemeClr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825F0EE2-3318-12F4-746B-5158B60D3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0769" y="3483029"/>
            <a:ext cx="3146141" cy="2099155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B4AAF85-00E8-7CE8-EB51-3556A977FB50}"/>
              </a:ext>
            </a:extLst>
          </p:cNvPr>
          <p:cNvGrpSpPr/>
          <p:nvPr/>
        </p:nvGrpSpPr>
        <p:grpSpPr>
          <a:xfrm>
            <a:off x="128256" y="1840841"/>
            <a:ext cx="1950938" cy="702172"/>
            <a:chOff x="1269967" y="4986349"/>
            <a:chExt cx="1950938" cy="702172"/>
          </a:xfrm>
          <a:solidFill>
            <a:schemeClr val="accent2"/>
          </a:solidFill>
        </p:grpSpPr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68A273A3-9333-7A7F-3818-86D61DFE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69967" y="4986349"/>
              <a:ext cx="484342" cy="350029"/>
            </a:xfrm>
            <a:prstGeom prst="rect">
              <a:avLst/>
            </a:prstGeom>
          </p:spPr>
        </p:pic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FE6FCAF5-AF02-CB3B-C637-B6E7C0B4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04110" y="5336378"/>
              <a:ext cx="1616795" cy="352143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1EC8152-51FB-2943-38D3-65E2EEAE772A}"/>
              </a:ext>
            </a:extLst>
          </p:cNvPr>
          <p:cNvGrpSpPr/>
          <p:nvPr/>
        </p:nvGrpSpPr>
        <p:grpSpPr>
          <a:xfrm>
            <a:off x="9140735" y="5406113"/>
            <a:ext cx="2101137" cy="702172"/>
            <a:chOff x="598789" y="787357"/>
            <a:chExt cx="2101137" cy="702172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EE34574A-F48A-970D-EB05-94B3A49DD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8789" y="1139500"/>
              <a:ext cx="484342" cy="350029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D794C548-3B05-B591-F6FA-A75A78EC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3131" y="787357"/>
              <a:ext cx="1616795" cy="352143"/>
            </a:xfrm>
            <a:prstGeom prst="rect">
              <a:avLst/>
            </a:prstGeom>
          </p:spPr>
        </p:pic>
      </p:grpSp>
      <p:sp>
        <p:nvSpPr>
          <p:cNvPr id="10" name="Título 6">
            <a:extLst>
              <a:ext uri="{FF2B5EF4-FFF2-40B4-BE49-F238E27FC236}">
                <a16:creationId xmlns:a16="http://schemas.microsoft.com/office/drawing/2014/main" id="{3602A2EF-62B0-2DF7-A3AB-A3314E23E249}"/>
              </a:ext>
            </a:extLst>
          </p:cNvPr>
          <p:cNvSpPr txBox="1">
            <a:spLocks/>
          </p:cNvSpPr>
          <p:nvPr/>
        </p:nvSpPr>
        <p:spPr>
          <a:xfrm>
            <a:off x="3455560" y="5381380"/>
            <a:ext cx="5569545" cy="7269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rgbClr val="2950DA"/>
                </a:solidFill>
              </a:rPr>
              <a:t>Maurício Zanin  |  61 981321000  </a:t>
            </a:r>
          </a:p>
          <a:p>
            <a:pPr algn="ctr"/>
            <a:r>
              <a:rPr lang="pt-BR" sz="2400" dirty="0">
                <a:solidFill>
                  <a:srgbClr val="2950DA"/>
                </a:solidFill>
              </a:rPr>
              <a:t> </a:t>
            </a:r>
            <a:r>
              <a:rPr lang="pt-BR" sz="2400" dirty="0">
                <a:solidFill>
                  <a:srgbClr val="2950DA"/>
                </a:solidFill>
                <a:hlinkClick r:id="rId14"/>
              </a:rPr>
              <a:t>mauriciozanin@gmail.com</a:t>
            </a:r>
            <a:endParaRPr lang="pt-BR" sz="2400" dirty="0">
              <a:solidFill>
                <a:srgbClr val="2950DA"/>
              </a:solidFill>
            </a:endParaRPr>
          </a:p>
          <a:p>
            <a:pPr algn="ctr"/>
            <a:r>
              <a:rPr lang="pt-BR" sz="2400" dirty="0" err="1">
                <a:solidFill>
                  <a:srgbClr val="2950DA"/>
                </a:solidFill>
              </a:rPr>
              <a:t>www.mauriciozanin.com</a:t>
            </a:r>
            <a:r>
              <a:rPr lang="pt-BR" sz="2400" dirty="0">
                <a:solidFill>
                  <a:srgbClr val="2950DA"/>
                </a:solidFill>
              </a:rPr>
              <a:t>/compartilhe </a:t>
            </a:r>
          </a:p>
        </p:txBody>
      </p:sp>
      <p:pic>
        <p:nvPicPr>
          <p:cNvPr id="13" name="Picture 1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7FC25927-707F-A488-3A38-9FB3DF1F60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0806" y="-72971"/>
            <a:ext cx="5402986" cy="5402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39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F670-2BBA-7C8C-E023-B25D9A52C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A59683-6E01-0FBC-1280-7C04AC15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64" y="313944"/>
            <a:ext cx="11520271" cy="6230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356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38617-E531-BB98-F74F-195040063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41F3C6-A835-6CA3-E32B-E07DE058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07" y="658368"/>
            <a:ext cx="11248316" cy="5449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1387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04556-33D2-C368-E256-F2F62301E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2F33310-DB87-236E-9C92-483BE1C30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13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EB01BCA-0DAB-A94F-595D-63BEFE391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5183049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646A9695-CDF7-4EF0-58BC-CF285AEB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434674" cy="72690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Segurança Jurídica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BF5386-38C8-D026-9033-55EE1A3C8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71" y="1858992"/>
            <a:ext cx="11345858" cy="405821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A76C6F1-AD48-83B4-7579-79156FB40457}"/>
              </a:ext>
            </a:extLst>
          </p:cNvPr>
          <p:cNvSpPr txBox="1"/>
          <p:nvPr/>
        </p:nvSpPr>
        <p:spPr>
          <a:xfrm>
            <a:off x="51371" y="6532562"/>
            <a:ext cx="12089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Fonte: https://www.gov.br/contratamaisbrasil/pt-br/central-de-conteudo/edital-e-regulamentacao/edital-e-regulamentacao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60C53C-7A7C-26E0-F706-7E752FA60BA9}"/>
              </a:ext>
            </a:extLst>
          </p:cNvPr>
          <p:cNvSpPr/>
          <p:nvPr/>
        </p:nvSpPr>
        <p:spPr>
          <a:xfrm>
            <a:off x="463251" y="5089697"/>
            <a:ext cx="5361280" cy="574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22F0C48-1640-4877-2EAE-091B23F234F2}"/>
              </a:ext>
            </a:extLst>
          </p:cNvPr>
          <p:cNvSpPr txBox="1"/>
          <p:nvPr/>
        </p:nvSpPr>
        <p:spPr>
          <a:xfrm>
            <a:off x="1140431" y="5075433"/>
            <a:ext cx="400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Valor Máximo para cada contratação: </a:t>
            </a:r>
          </a:p>
          <a:p>
            <a:pPr algn="ctr"/>
            <a:r>
              <a:rPr lang="pt-BR" dirty="0"/>
              <a:t> </a:t>
            </a:r>
            <a:r>
              <a:rPr lang="pt-BR" sz="1800" b="1" i="0" u="none" strike="noStrike" baseline="0" dirty="0">
                <a:latin typeface="Rawline-Bold"/>
              </a:rPr>
              <a:t>R$ 12.545,11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9ED1A71-EE2B-1CA9-13C9-8CC7838E4ECB}"/>
              </a:ext>
            </a:extLst>
          </p:cNvPr>
          <p:cNvSpPr/>
          <p:nvPr/>
        </p:nvSpPr>
        <p:spPr>
          <a:xfrm>
            <a:off x="463251" y="5089696"/>
            <a:ext cx="132650" cy="5744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9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2C50D-3CFE-3C06-1387-2D48909CC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760B90D1-56D8-57F4-8429-09CE32863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C5643FC-2EB5-EE59-8C99-5E2B45D0F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871" y="2425907"/>
            <a:ext cx="3384603" cy="4299358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039EA04F-B7FC-9301-D610-BAD507188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60320" y="473484"/>
            <a:ext cx="8900886" cy="937844"/>
          </a:xfrm>
          <a:prstGeom prst="rect">
            <a:avLst/>
          </a:prstGeom>
        </p:spPr>
      </p:pic>
      <p:sp>
        <p:nvSpPr>
          <p:cNvPr id="8" name="Subtítulo 7">
            <a:extLst>
              <a:ext uri="{FF2B5EF4-FFF2-40B4-BE49-F238E27FC236}">
                <a16:creationId xmlns:a16="http://schemas.microsoft.com/office/drawing/2014/main" id="{64390A31-CF7F-7CBD-1140-B4837424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749" y="2603251"/>
            <a:ext cx="2269489" cy="4234493"/>
          </a:xfr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accent4"/>
                </a:solidFill>
              </a:rPr>
              <a:t>Acessar: </a:t>
            </a:r>
            <a:r>
              <a:rPr lang="pt-BR" sz="1600" dirty="0">
                <a:solidFill>
                  <a:schemeClr val="bg1"/>
                </a:solidFill>
              </a:rPr>
              <a:t>Sistema de Gestão de Acesso ao SIASG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accent2"/>
                </a:solidFill>
              </a:rPr>
              <a:t>Solicitar Perfis: </a:t>
            </a:r>
            <a:r>
              <a:rPr lang="pt-BR" sz="1400" dirty="0">
                <a:solidFill>
                  <a:schemeClr val="accent2"/>
                </a:solidFill>
              </a:rPr>
              <a:t>Demandante</a:t>
            </a:r>
            <a:r>
              <a:rPr lang="pt-BR" sz="1400" dirty="0">
                <a:solidFill>
                  <a:schemeClr val="bg1"/>
                </a:solidFill>
              </a:rPr>
              <a:t> do órgão comprador (Contrata+Brasil - DEMCOMPRAB) e </a:t>
            </a:r>
            <a:r>
              <a:rPr lang="pt-BR" sz="1400" dirty="0">
                <a:solidFill>
                  <a:schemeClr val="accent2"/>
                </a:solidFill>
              </a:rPr>
              <a:t>Autorizador</a:t>
            </a:r>
            <a:r>
              <a:rPr lang="pt-BR" sz="1400" dirty="0">
                <a:solidFill>
                  <a:schemeClr val="bg1"/>
                </a:solidFill>
              </a:rPr>
              <a:t> do órgão comprador (Contrata+Brasil - AUTCOMPRAB)</a:t>
            </a: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bg1"/>
              </a:solidFill>
            </a:endParaRPr>
          </a:p>
          <a:p>
            <a:pPr lvl="1"/>
            <a:endParaRPr lang="pt-BR" sz="1400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82D8410-397D-4B65-352B-523A7E62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Adesão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57D83EB-A6B0-CAC3-625B-90E34661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878" y="1755991"/>
            <a:ext cx="933658" cy="67474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3B4C2249-8CDA-A8F7-D730-DEA9918DF0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9C4B222C-B529-E91B-CD2D-597FFFB63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6536" y="2308944"/>
            <a:ext cx="3384603" cy="441632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2B083FDC-093C-8388-5002-4B3F73F8A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4121" y="2328590"/>
            <a:ext cx="3384603" cy="2728801"/>
          </a:xfrm>
          <a:prstGeom prst="rect">
            <a:avLst/>
          </a:prstGeom>
        </p:spPr>
      </p:pic>
      <p:sp>
        <p:nvSpPr>
          <p:cNvPr id="5" name="Subtítulo 7">
            <a:extLst>
              <a:ext uri="{FF2B5EF4-FFF2-40B4-BE49-F238E27FC236}">
                <a16:creationId xmlns:a16="http://schemas.microsoft.com/office/drawing/2014/main" id="{204EB2E2-DDBB-98E5-8A9E-6DF23F781EEB}"/>
              </a:ext>
            </a:extLst>
          </p:cNvPr>
          <p:cNvSpPr txBox="1">
            <a:spLocks/>
          </p:cNvSpPr>
          <p:nvPr/>
        </p:nvSpPr>
        <p:spPr>
          <a:xfrm>
            <a:off x="8286443" y="2507973"/>
            <a:ext cx="2269489" cy="267765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pt-BR" sz="1600" dirty="0">
                <a:solidFill>
                  <a:schemeClr val="accent2"/>
                </a:solidFill>
              </a:rPr>
              <a:t>Acesse: </a:t>
            </a:r>
            <a:r>
              <a:rPr lang="pt-BR" sz="1600" dirty="0">
                <a:solidFill>
                  <a:schemeClr val="bg1"/>
                </a:solidFill>
              </a:rPr>
              <a:t>www.gov.br/  </a:t>
            </a:r>
            <a:r>
              <a:rPr lang="pt-BR" sz="1600" dirty="0" err="1">
                <a:solidFill>
                  <a:schemeClr val="bg1"/>
                </a:solidFill>
              </a:rPr>
              <a:t>contratamaisbrasil</a:t>
            </a:r>
            <a:endParaRPr lang="pt-B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bg1"/>
                </a:solidFill>
              </a:rPr>
              <a:t>Clique em “Entrar com gov.br” e faça o login</a:t>
            </a: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bg1"/>
                </a:solidFill>
              </a:rPr>
              <a:t>Inicie as contratações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6B10ADC-08B7-5247-00C4-69E3FDED5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6536" y="1610357"/>
            <a:ext cx="933658" cy="67474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02448D0-195E-33CC-2805-D16ED2E81C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0477" y="1582633"/>
            <a:ext cx="933658" cy="67474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09DD46B5-3352-AFA5-6794-9CC967430C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4438" y="1716725"/>
            <a:ext cx="585735" cy="41391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D3E50E0-9D66-2403-E2AA-553B2CFF1C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6014" y="1886403"/>
            <a:ext cx="585735" cy="413919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0CE6B92D-4921-6C53-E431-79FA7105B6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51366" y="1751518"/>
            <a:ext cx="585735" cy="413919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1EAC7C70-65C8-55BB-4144-87AF0A6568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10" name="Subtítulo 7">
            <a:extLst>
              <a:ext uri="{FF2B5EF4-FFF2-40B4-BE49-F238E27FC236}">
                <a16:creationId xmlns:a16="http://schemas.microsoft.com/office/drawing/2014/main" id="{DC1C625E-8732-9CC7-0C03-B0BABA213703}"/>
              </a:ext>
            </a:extLst>
          </p:cNvPr>
          <p:cNvSpPr txBox="1">
            <a:spLocks/>
          </p:cNvSpPr>
          <p:nvPr/>
        </p:nvSpPr>
        <p:spPr>
          <a:xfrm>
            <a:off x="5040108" y="2507973"/>
            <a:ext cx="2269489" cy="307520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  <a:defRPr sz="1400">
                <a:solidFill>
                  <a:schemeClr val="accent4"/>
                </a:solidFill>
                <a:latin typeface="Figtree" pitchFamily="2" charset="0"/>
              </a:defRPr>
            </a:lvl1pPr>
            <a:lvl2pPr lvl="1"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Figtree" pitchFamily="2" charset="0"/>
              </a:defRPr>
            </a:lvl2pPr>
            <a:lvl3pPr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rgbClr val="2950DA"/>
                </a:solidFill>
                <a:latin typeface="Figtree" pitchFamily="2" charset="0"/>
              </a:defRPr>
            </a:lvl3pPr>
            <a:lvl4pPr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rgbClr val="2950DA"/>
                </a:solidFill>
                <a:latin typeface="Figtree" pitchFamily="2" charset="0"/>
              </a:defRPr>
            </a:lvl4pPr>
            <a:lvl5pPr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rgbClr val="2950DA"/>
                </a:solidFill>
                <a:latin typeface="Figtree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600" dirty="0">
                <a:solidFill>
                  <a:schemeClr val="bg1"/>
                </a:solidFill>
              </a:rPr>
              <a:t>A autoridade competente do órgão ou entidade deverá ser o primeiro a acessar a plataforma</a:t>
            </a:r>
          </a:p>
          <a:p>
            <a:r>
              <a:rPr lang="pt-BR" sz="1600" dirty="0">
                <a:solidFill>
                  <a:schemeClr val="accent2"/>
                </a:solidFill>
              </a:rPr>
              <a:t>Aceite</a:t>
            </a:r>
            <a:r>
              <a:rPr lang="pt-BR" sz="1600" dirty="0">
                <a:solidFill>
                  <a:schemeClr val="bg1"/>
                </a:solidFill>
              </a:rPr>
              <a:t> o Termo de Adesão </a:t>
            </a:r>
          </a:p>
          <a:p>
            <a:pPr lvl="1"/>
            <a:endParaRPr lang="pt-BR" sz="1400" dirty="0"/>
          </a:p>
          <a:p>
            <a:endParaRPr lang="pt-BR" sz="16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3B82DD7C-B7A3-EC4E-3280-77A2AB45D1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81704" y="5182973"/>
            <a:ext cx="3384603" cy="142951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CAED5A4-E49B-E4D6-60A3-2BE22F9F9809}"/>
              </a:ext>
            </a:extLst>
          </p:cNvPr>
          <p:cNvSpPr txBox="1"/>
          <p:nvPr/>
        </p:nvSpPr>
        <p:spPr>
          <a:xfrm>
            <a:off x="8830054" y="5442934"/>
            <a:ext cx="24879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 </a:t>
            </a:r>
            <a:r>
              <a:rPr lang="pt-BR" sz="1400" b="1" dirty="0"/>
              <a:t>primeiro acesso </a:t>
            </a:r>
            <a:r>
              <a:rPr lang="pt-BR" sz="1400" dirty="0"/>
              <a:t>à plataforma </a:t>
            </a:r>
            <a:r>
              <a:rPr lang="pt-BR" sz="1400" dirty="0" err="1"/>
              <a:t>Contrata+Brasil</a:t>
            </a:r>
            <a:r>
              <a:rPr lang="pt-BR" sz="1400" dirty="0"/>
              <a:t> precisa ser feito </a:t>
            </a:r>
            <a:r>
              <a:rPr lang="pt-BR" sz="1400" b="1" dirty="0"/>
              <a:t>pela autoridade </a:t>
            </a:r>
            <a:r>
              <a:rPr lang="pt-BR" sz="1400" dirty="0"/>
              <a:t>competente do órgão ou entidade.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6E9BCFB-17E9-D664-4D5B-F65834D31753}"/>
              </a:ext>
            </a:extLst>
          </p:cNvPr>
          <p:cNvSpPr txBox="1"/>
          <p:nvPr/>
        </p:nvSpPr>
        <p:spPr>
          <a:xfrm>
            <a:off x="8946978" y="5144794"/>
            <a:ext cx="107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Atenção: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5CABB43-FCC9-C732-F527-3DAEFFD6AB5C}"/>
              </a:ext>
            </a:extLst>
          </p:cNvPr>
          <p:cNvSpPr txBox="1"/>
          <p:nvPr/>
        </p:nvSpPr>
        <p:spPr>
          <a:xfrm>
            <a:off x="2155566" y="361005"/>
            <a:ext cx="62261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accent4"/>
              </a:solidFill>
            </a:endParaRPr>
          </a:p>
          <a:p>
            <a:r>
              <a:rPr lang="pt-BR" dirty="0">
                <a:solidFill>
                  <a:schemeClr val="accent4"/>
                </a:solidFill>
              </a:rPr>
              <a:t>ÓRGÃOS E ENTIDADES QUE </a:t>
            </a:r>
            <a:r>
              <a:rPr lang="pt-BR" b="1" dirty="0">
                <a:solidFill>
                  <a:schemeClr val="accent2"/>
                </a:solidFill>
              </a:rPr>
              <a:t>JÁ ADERIRAM </a:t>
            </a:r>
            <a:r>
              <a:rPr lang="pt-BR" dirty="0">
                <a:solidFill>
                  <a:schemeClr val="accent4"/>
                </a:solidFill>
              </a:rPr>
              <a:t>AO</a:t>
            </a:r>
          </a:p>
          <a:p>
            <a:r>
              <a:rPr lang="pt-BR" dirty="0">
                <a:solidFill>
                  <a:schemeClr val="accent4"/>
                </a:solidFill>
              </a:rPr>
              <a:t>SISTEMA DE ADMINISTRAÇÃO DE SERVIÇOS GERAIS (SIASG)</a:t>
            </a:r>
          </a:p>
        </p:txBody>
      </p:sp>
    </p:spTree>
    <p:extLst>
      <p:ext uri="{BB962C8B-B14F-4D97-AF65-F5344CB8AC3E}">
        <p14:creationId xmlns:p14="http://schemas.microsoft.com/office/powerpoint/2010/main" val="46163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32E73-D6E2-65FC-C9CE-DF442ED13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971D4A21-3D92-82D1-F41E-66D3D25C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30926137-1CC4-251C-8BE7-5D71BD370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165" y="2480593"/>
            <a:ext cx="3384603" cy="4299358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18DD2D6-AA3F-AFCB-614B-6F9F756CB8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60320" y="473484"/>
            <a:ext cx="8900886" cy="937844"/>
          </a:xfrm>
          <a:prstGeom prst="rect">
            <a:avLst/>
          </a:prstGeom>
        </p:spPr>
      </p:pic>
      <p:sp>
        <p:nvSpPr>
          <p:cNvPr id="8" name="Subtítulo 7">
            <a:extLst>
              <a:ext uri="{FF2B5EF4-FFF2-40B4-BE49-F238E27FC236}">
                <a16:creationId xmlns:a16="http://schemas.microsoft.com/office/drawing/2014/main" id="{96D24CC7-7D95-BFD2-3CC7-37C271E3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43" y="2641913"/>
            <a:ext cx="2483194" cy="6040115"/>
          </a:xfr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accent4"/>
                </a:solidFill>
              </a:rPr>
              <a:t>Acessar: </a:t>
            </a:r>
            <a:r>
              <a:rPr lang="pt-BR" sz="1600" dirty="0">
                <a:solidFill>
                  <a:schemeClr val="bg1"/>
                </a:solidFill>
              </a:rPr>
              <a:t>Formulário de adesão do Sistema de Gestão de Acesso (SGA)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accent2"/>
                </a:solidFill>
              </a:rPr>
              <a:t>Anexar</a:t>
            </a:r>
            <a:r>
              <a:rPr lang="pt-BR" sz="1600" dirty="0">
                <a:solidFill>
                  <a:schemeClr val="bg1"/>
                </a:solidFill>
              </a:rPr>
              <a:t> o termo de posse e os documentos pessoais da autoridade competente.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accent2"/>
                </a:solidFill>
              </a:rPr>
              <a:t>Confirmar</a:t>
            </a:r>
            <a:r>
              <a:rPr lang="pt-BR" sz="1600" dirty="0">
                <a:solidFill>
                  <a:schemeClr val="bg1"/>
                </a:solidFill>
              </a:rPr>
              <a:t> envio</a:t>
            </a:r>
          </a:p>
          <a:p>
            <a:r>
              <a:rPr lang="pt-BR" sz="1600" dirty="0">
                <a:solidFill>
                  <a:schemeClr val="bg1"/>
                </a:solidFill>
              </a:rPr>
              <a:t>O MGI irá avaliar em 5 dias úteis.</a:t>
            </a:r>
          </a:p>
          <a:p>
            <a:pPr marL="342900" indent="-342900">
              <a:buFont typeface="+mj-lt"/>
              <a:buAutoNum type="arabicPeriod"/>
            </a:pPr>
            <a:endParaRPr lang="pt-BR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pt-BR" sz="1600" dirty="0">
              <a:solidFill>
                <a:schemeClr val="bg1"/>
              </a:solidFill>
            </a:endParaRPr>
          </a:p>
          <a:p>
            <a:pPr lvl="1"/>
            <a:endParaRPr lang="pt-BR" sz="1400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2ECA6AC-BB00-DB5E-7317-5ABDC3EC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Adesão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5D688B23-9253-1389-51C1-2ED0DF051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511" y="1766020"/>
            <a:ext cx="933658" cy="67474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8986E6E2-868A-7204-1397-CE90AFC36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3EB76C0B-FEC4-2D90-9599-F08F4E44D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5830" y="2440765"/>
            <a:ext cx="3384603" cy="433918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DFEDF2B-E5AC-1D57-C0D3-2701BBCA9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3415" y="2383276"/>
            <a:ext cx="3384603" cy="2758723"/>
          </a:xfrm>
          <a:prstGeom prst="rect">
            <a:avLst/>
          </a:prstGeom>
        </p:spPr>
      </p:pic>
      <p:sp>
        <p:nvSpPr>
          <p:cNvPr id="5" name="Subtítulo 7">
            <a:extLst>
              <a:ext uri="{FF2B5EF4-FFF2-40B4-BE49-F238E27FC236}">
                <a16:creationId xmlns:a16="http://schemas.microsoft.com/office/drawing/2014/main" id="{62B5D45D-FD86-75B3-D7FE-5BDB53DD6385}"/>
              </a:ext>
            </a:extLst>
          </p:cNvPr>
          <p:cNvSpPr txBox="1">
            <a:spLocks/>
          </p:cNvSpPr>
          <p:nvPr/>
        </p:nvSpPr>
        <p:spPr>
          <a:xfrm>
            <a:off x="7135737" y="2562659"/>
            <a:ext cx="2269489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accent2"/>
                </a:solidFill>
              </a:rPr>
              <a:t>Aceitar</a:t>
            </a:r>
            <a:r>
              <a:rPr lang="pt-BR" sz="1600" dirty="0">
                <a:solidFill>
                  <a:schemeClr val="bg1"/>
                </a:solidFill>
              </a:rPr>
              <a:t> o Termo de Adesão</a:t>
            </a:r>
          </a:p>
          <a:p>
            <a:r>
              <a:rPr lang="pt-BR" sz="1600" dirty="0">
                <a:solidFill>
                  <a:schemeClr val="bg1"/>
                </a:solidFill>
              </a:rPr>
              <a:t>A autoridade competente do órgão ou entidade deverá ser o primeiro a acessar a plataforma </a:t>
            </a:r>
            <a:r>
              <a:rPr lang="pt-BR" sz="1600" dirty="0" err="1">
                <a:solidFill>
                  <a:schemeClr val="bg1"/>
                </a:solidFill>
              </a:rPr>
              <a:t>Contrata+Brasil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48639D0-1C04-711F-C338-A24BBD40DA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8417" y="1737275"/>
            <a:ext cx="933658" cy="67474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EF1AD793-EA27-D904-C2C8-36E78DFEE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62323" y="1645340"/>
            <a:ext cx="933658" cy="67474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0CE75C4-9A77-DAC6-653F-8C107556A0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6284" y="1779432"/>
            <a:ext cx="585735" cy="41391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48EF8CA3-1EF7-A882-BD72-D68033E10C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647" y="1896432"/>
            <a:ext cx="585735" cy="413919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931D08AB-BCAE-42B8-0BE7-1E245FCCB2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63247" y="1878436"/>
            <a:ext cx="585735" cy="413919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AFF0A0AD-6B69-223F-F880-00163FF0D3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155566" y="1372258"/>
            <a:ext cx="484342" cy="350029"/>
          </a:xfrm>
          <a:prstGeom prst="rect">
            <a:avLst/>
          </a:prstGeom>
        </p:spPr>
      </p:pic>
      <p:sp>
        <p:nvSpPr>
          <p:cNvPr id="10" name="Subtítulo 7">
            <a:extLst>
              <a:ext uri="{FF2B5EF4-FFF2-40B4-BE49-F238E27FC236}">
                <a16:creationId xmlns:a16="http://schemas.microsoft.com/office/drawing/2014/main" id="{34B550DC-8B70-6F3C-2DEE-78574A078D41}"/>
              </a:ext>
            </a:extLst>
          </p:cNvPr>
          <p:cNvSpPr txBox="1">
            <a:spLocks/>
          </p:cNvSpPr>
          <p:nvPr/>
        </p:nvSpPr>
        <p:spPr>
          <a:xfrm>
            <a:off x="3889402" y="2562659"/>
            <a:ext cx="2269489" cy="440120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  <a:defRPr sz="1400">
                <a:solidFill>
                  <a:schemeClr val="accent4"/>
                </a:solidFill>
                <a:latin typeface="Figtree" pitchFamily="2" charset="0"/>
              </a:defRPr>
            </a:lvl1pPr>
            <a:lvl2pPr lvl="1"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Figtree" pitchFamily="2" charset="0"/>
              </a:defRPr>
            </a:lvl2pPr>
            <a:lvl3pPr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rgbClr val="2950DA"/>
                </a:solidFill>
                <a:latin typeface="Figtree" pitchFamily="2" charset="0"/>
              </a:defRPr>
            </a:lvl3pPr>
            <a:lvl4pPr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rgbClr val="2950DA"/>
                </a:solidFill>
                <a:latin typeface="Figtree" pitchFamily="2" charset="0"/>
              </a:defRPr>
            </a:lvl4pPr>
            <a:lvl5pPr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rgbClr val="2950DA"/>
                </a:solidFill>
                <a:latin typeface="Figtree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pt-BR" sz="1600" dirty="0">
                <a:solidFill>
                  <a:schemeClr val="accent4"/>
                </a:solidFill>
              </a:rPr>
              <a:t>Após confirmado </a:t>
            </a:r>
            <a:r>
              <a:rPr lang="pt-BR" sz="1600" dirty="0"/>
              <a:t>pelo MGI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accent4"/>
                </a:solidFill>
              </a:rPr>
              <a:t>Acessar: </a:t>
            </a:r>
            <a:r>
              <a:rPr lang="pt-BR" sz="1600" dirty="0">
                <a:solidFill>
                  <a:schemeClr val="bg1"/>
                </a:solidFill>
              </a:rPr>
              <a:t>Sistema de Gestão de Acesso ao SIASG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accent2"/>
                </a:solidFill>
              </a:rPr>
              <a:t>Solicitar Perfis: Demandante</a:t>
            </a:r>
            <a:r>
              <a:rPr lang="pt-BR" sz="1600" dirty="0">
                <a:solidFill>
                  <a:schemeClr val="bg1"/>
                </a:solidFill>
              </a:rPr>
              <a:t> do órgão comprador (</a:t>
            </a:r>
            <a:r>
              <a:rPr lang="pt-BR" sz="1600" dirty="0" err="1">
                <a:solidFill>
                  <a:schemeClr val="bg1"/>
                </a:solidFill>
              </a:rPr>
              <a:t>Contrata+Brasil</a:t>
            </a:r>
            <a:r>
              <a:rPr lang="pt-BR" sz="1600" dirty="0">
                <a:solidFill>
                  <a:schemeClr val="bg1"/>
                </a:solidFill>
              </a:rPr>
              <a:t> - DEMCOMPRAB) e </a:t>
            </a:r>
            <a:r>
              <a:rPr lang="pt-BR" sz="1600" dirty="0">
                <a:solidFill>
                  <a:schemeClr val="accent2"/>
                </a:solidFill>
              </a:rPr>
              <a:t>Autorizador</a:t>
            </a:r>
            <a:r>
              <a:rPr lang="pt-BR" sz="1600" dirty="0">
                <a:solidFill>
                  <a:schemeClr val="bg1"/>
                </a:solidFill>
              </a:rPr>
              <a:t> do órgão comprador (</a:t>
            </a:r>
            <a:r>
              <a:rPr lang="pt-BR" sz="1600" dirty="0" err="1">
                <a:solidFill>
                  <a:schemeClr val="bg1"/>
                </a:solidFill>
              </a:rPr>
              <a:t>Contrata+Brasil</a:t>
            </a:r>
            <a:r>
              <a:rPr lang="pt-BR" sz="1600" dirty="0">
                <a:solidFill>
                  <a:schemeClr val="bg1"/>
                </a:solidFill>
              </a:rPr>
              <a:t> - AUTCOMPRAB)</a:t>
            </a:r>
          </a:p>
          <a:p>
            <a:endParaRPr lang="pt-BR" sz="16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B504587-B8DA-2963-4523-3192115BAC86}"/>
              </a:ext>
            </a:extLst>
          </p:cNvPr>
          <p:cNvSpPr txBox="1"/>
          <p:nvPr/>
        </p:nvSpPr>
        <p:spPr>
          <a:xfrm>
            <a:off x="2155566" y="361005"/>
            <a:ext cx="62261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accent4"/>
              </a:solidFill>
            </a:endParaRPr>
          </a:p>
          <a:p>
            <a:r>
              <a:rPr lang="pt-BR" dirty="0">
                <a:solidFill>
                  <a:schemeClr val="accent4"/>
                </a:solidFill>
              </a:rPr>
              <a:t>ÓRGÃOS E ENTIDADES QUE </a:t>
            </a:r>
            <a:r>
              <a:rPr lang="pt-BR" b="1" dirty="0">
                <a:solidFill>
                  <a:schemeClr val="accent2"/>
                </a:solidFill>
              </a:rPr>
              <a:t>AINDA NÃO </a:t>
            </a:r>
            <a:r>
              <a:rPr lang="pt-BR" dirty="0">
                <a:solidFill>
                  <a:schemeClr val="accent4"/>
                </a:solidFill>
              </a:rPr>
              <a:t>ADERIRAM AO</a:t>
            </a:r>
          </a:p>
          <a:p>
            <a:r>
              <a:rPr lang="pt-BR" dirty="0">
                <a:solidFill>
                  <a:schemeClr val="accent4"/>
                </a:solidFill>
              </a:rPr>
              <a:t>SISTEMA DE ADMINISTRAÇÃO DE SERVIÇOS GERAIS (SIASG)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6804A1B2-4DBE-54D2-7543-344449D4A0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40566" y="5242783"/>
            <a:ext cx="3384603" cy="142951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4917947A-7E3E-76AE-85CF-5E8BBD26525D}"/>
              </a:ext>
            </a:extLst>
          </p:cNvPr>
          <p:cNvSpPr txBox="1"/>
          <p:nvPr/>
        </p:nvSpPr>
        <p:spPr>
          <a:xfrm>
            <a:off x="9088916" y="5502744"/>
            <a:ext cx="24879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 </a:t>
            </a:r>
            <a:r>
              <a:rPr lang="pt-BR" sz="1400" b="1" dirty="0"/>
              <a:t>primeiro acesso </a:t>
            </a:r>
            <a:r>
              <a:rPr lang="pt-BR" sz="1400" dirty="0"/>
              <a:t>à plataforma </a:t>
            </a:r>
            <a:r>
              <a:rPr lang="pt-BR" sz="1400" dirty="0" err="1"/>
              <a:t>Contrata+Brasil</a:t>
            </a:r>
            <a:r>
              <a:rPr lang="pt-BR" sz="1400" dirty="0"/>
              <a:t> precisa ser feito </a:t>
            </a:r>
            <a:r>
              <a:rPr lang="pt-BR" sz="1400" b="1" dirty="0"/>
              <a:t>pela autoridade </a:t>
            </a:r>
            <a:r>
              <a:rPr lang="pt-BR" sz="1400" dirty="0"/>
              <a:t>competente do órgão ou entidade.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C094479-A9D1-5CDF-0B1B-C9D6F5FFCAFC}"/>
              </a:ext>
            </a:extLst>
          </p:cNvPr>
          <p:cNvSpPr txBox="1"/>
          <p:nvPr/>
        </p:nvSpPr>
        <p:spPr>
          <a:xfrm>
            <a:off x="9205840" y="5204604"/>
            <a:ext cx="107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Atenção:</a:t>
            </a:r>
          </a:p>
        </p:txBody>
      </p:sp>
    </p:spTree>
    <p:extLst>
      <p:ext uri="{BB962C8B-B14F-4D97-AF65-F5344CB8AC3E}">
        <p14:creationId xmlns:p14="http://schemas.microsoft.com/office/powerpoint/2010/main" val="31829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B248-F0C5-EFFC-1409-A1BD8ABD6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ABE5ECF8-651E-C5D2-A19F-F7EC8D59AA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79AC30EA-8311-8E19-0589-B42164D2E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871" y="2425907"/>
            <a:ext cx="3384603" cy="4299358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E4511765-33BE-37D6-AFD3-4CC89AC47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60320" y="473484"/>
            <a:ext cx="8900886" cy="937844"/>
          </a:xfrm>
          <a:prstGeom prst="rect">
            <a:avLst/>
          </a:prstGeom>
        </p:spPr>
      </p:pic>
      <p:sp>
        <p:nvSpPr>
          <p:cNvPr id="8" name="Subtítulo 7">
            <a:extLst>
              <a:ext uri="{FF2B5EF4-FFF2-40B4-BE49-F238E27FC236}">
                <a16:creationId xmlns:a16="http://schemas.microsoft.com/office/drawing/2014/main" id="{E792098D-A2AD-A9CC-8186-93179481C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749" y="2603251"/>
            <a:ext cx="2269489" cy="4942379"/>
          </a:xfr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accent4"/>
                </a:solidFill>
              </a:rPr>
              <a:t>Acessar: </a:t>
            </a:r>
            <a:r>
              <a:rPr lang="pt-BR" sz="1600" dirty="0">
                <a:solidFill>
                  <a:schemeClr val="bg1"/>
                </a:solidFill>
              </a:rPr>
              <a:t>Indicado do FNDE acessa  via </a:t>
            </a:r>
            <a:r>
              <a:rPr lang="pt-BR" sz="1600" dirty="0" err="1">
                <a:solidFill>
                  <a:schemeClr val="bg1"/>
                </a:solidFill>
              </a:rPr>
              <a:t>gov.br</a:t>
            </a:r>
            <a:r>
              <a:rPr lang="pt-BR" sz="1600" dirty="0">
                <a:solidFill>
                  <a:schemeClr val="bg1"/>
                </a:solidFill>
              </a:rPr>
              <a:t> da página do Contrata+Brasil e aceita os termos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accent2"/>
                </a:solidFill>
              </a:rPr>
              <a:t>Solicitar Perfis: </a:t>
            </a:r>
            <a:r>
              <a:rPr lang="pt-BR" sz="1400" dirty="0">
                <a:solidFill>
                  <a:schemeClr val="accent2"/>
                </a:solidFill>
              </a:rPr>
              <a:t>Demandante</a:t>
            </a:r>
            <a:r>
              <a:rPr lang="pt-BR" sz="1400" dirty="0">
                <a:solidFill>
                  <a:schemeClr val="bg1"/>
                </a:solidFill>
              </a:rPr>
              <a:t>  para Usuários </a:t>
            </a:r>
            <a:r>
              <a:rPr lang="pt-BR" sz="1400" dirty="0" err="1">
                <a:solidFill>
                  <a:schemeClr val="bg1"/>
                </a:solidFill>
              </a:rPr>
              <a:t>daUnidade</a:t>
            </a:r>
            <a:r>
              <a:rPr lang="pt-BR" sz="1400" dirty="0">
                <a:solidFill>
                  <a:schemeClr val="bg1"/>
                </a:solidFill>
              </a:rPr>
              <a:t> Executora</a:t>
            </a:r>
          </a:p>
          <a:p>
            <a:r>
              <a:rPr lang="pt-BR" sz="1400" dirty="0">
                <a:solidFill>
                  <a:schemeClr val="bg1"/>
                </a:solidFill>
              </a:rPr>
              <a:t>ATENÇÃO: Cada demandante tem de logar previamente no </a:t>
            </a:r>
            <a:r>
              <a:rPr lang="pt-BR" sz="1400" dirty="0" err="1">
                <a:solidFill>
                  <a:schemeClr val="bg1"/>
                </a:solidFill>
              </a:rPr>
              <a:t>gov.br</a:t>
            </a:r>
            <a:r>
              <a:rPr lang="pt-BR" sz="1400" dirty="0">
                <a:solidFill>
                  <a:schemeClr val="bg1"/>
                </a:solidFill>
              </a:rPr>
              <a:t> via página do Contrata+Brasil e aceitar os termos antes de poder ser incluído em uma Unidade Executora</a:t>
            </a:r>
          </a:p>
          <a:p>
            <a:pPr lvl="1"/>
            <a:endParaRPr lang="pt-BR" sz="1400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69B2DF5-CAA5-9EDD-CC93-E446C9BC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Adesão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22F34F6-C281-3EC3-E606-F30472A58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878" y="1755991"/>
            <a:ext cx="933658" cy="67474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527F9050-FB94-D304-C060-6B75D5C914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D020D143-9464-A0D2-7D37-8FD412E44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6536" y="2308944"/>
            <a:ext cx="3384603" cy="441632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38AAF470-C262-AF1F-03E7-B66097578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4121" y="2328590"/>
            <a:ext cx="3384603" cy="2728801"/>
          </a:xfrm>
          <a:prstGeom prst="rect">
            <a:avLst/>
          </a:prstGeom>
        </p:spPr>
      </p:pic>
      <p:sp>
        <p:nvSpPr>
          <p:cNvPr id="5" name="Subtítulo 7">
            <a:extLst>
              <a:ext uri="{FF2B5EF4-FFF2-40B4-BE49-F238E27FC236}">
                <a16:creationId xmlns:a16="http://schemas.microsoft.com/office/drawing/2014/main" id="{AFD427ED-C6DA-DAD2-F4D9-0D79AF3A0DAD}"/>
              </a:ext>
            </a:extLst>
          </p:cNvPr>
          <p:cNvSpPr txBox="1">
            <a:spLocks/>
          </p:cNvSpPr>
          <p:nvPr/>
        </p:nvSpPr>
        <p:spPr>
          <a:xfrm>
            <a:off x="8286443" y="2507973"/>
            <a:ext cx="2269489" cy="267765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pt-BR" sz="1600" dirty="0">
                <a:solidFill>
                  <a:schemeClr val="accent2"/>
                </a:solidFill>
              </a:rPr>
              <a:t>Acesse: </a:t>
            </a:r>
            <a:r>
              <a:rPr lang="pt-BR" sz="1600" dirty="0">
                <a:solidFill>
                  <a:schemeClr val="bg1"/>
                </a:solidFill>
              </a:rPr>
              <a:t>www.gov.br/  </a:t>
            </a:r>
            <a:r>
              <a:rPr lang="pt-BR" sz="1600" dirty="0" err="1">
                <a:solidFill>
                  <a:schemeClr val="bg1"/>
                </a:solidFill>
              </a:rPr>
              <a:t>contratamaisbrasil</a:t>
            </a:r>
            <a:endParaRPr lang="pt-B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bg1"/>
                </a:solidFill>
              </a:rPr>
              <a:t>Clique em “Entrar com gov.br” e faça o login</a:t>
            </a: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bg1"/>
                </a:solidFill>
              </a:rPr>
              <a:t>Inicie as contratações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27BC275-8DEB-BB62-87F1-3ACCD7637B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6536" y="1610357"/>
            <a:ext cx="933658" cy="67474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3F67ACB-EE22-E5EA-8D2D-D6404EBF9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0477" y="1582633"/>
            <a:ext cx="933658" cy="67474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DFD5761D-74A6-E588-48B0-5BF3F9A935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4438" y="1716725"/>
            <a:ext cx="585735" cy="41391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E146086-1B75-969E-0A0C-C470485906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6014" y="1886403"/>
            <a:ext cx="585735" cy="413919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9B904632-E6E6-1373-48E9-F1551E33AE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51366" y="1751518"/>
            <a:ext cx="585735" cy="413919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62ED5AD7-4BF3-E54A-0637-FD026A0A3E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10" name="Subtítulo 7">
            <a:extLst>
              <a:ext uri="{FF2B5EF4-FFF2-40B4-BE49-F238E27FC236}">
                <a16:creationId xmlns:a16="http://schemas.microsoft.com/office/drawing/2014/main" id="{3B39BA39-CAF3-72C3-AA0C-3EEAD4B46809}"/>
              </a:ext>
            </a:extLst>
          </p:cNvPr>
          <p:cNvSpPr txBox="1">
            <a:spLocks/>
          </p:cNvSpPr>
          <p:nvPr/>
        </p:nvSpPr>
        <p:spPr>
          <a:xfrm>
            <a:off x="5040108" y="2507973"/>
            <a:ext cx="2269489" cy="307520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  <a:defRPr sz="1400">
                <a:solidFill>
                  <a:schemeClr val="accent4"/>
                </a:solidFill>
                <a:latin typeface="Figtree" pitchFamily="2" charset="0"/>
              </a:defRPr>
            </a:lvl1pPr>
            <a:lvl2pPr lvl="1"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Figtree" pitchFamily="2" charset="0"/>
              </a:defRPr>
            </a:lvl2pPr>
            <a:lvl3pPr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rgbClr val="2950DA"/>
                </a:solidFill>
                <a:latin typeface="Figtree" pitchFamily="2" charset="0"/>
              </a:defRPr>
            </a:lvl3pPr>
            <a:lvl4pPr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rgbClr val="2950DA"/>
                </a:solidFill>
                <a:latin typeface="Figtree" pitchFamily="2" charset="0"/>
              </a:defRPr>
            </a:lvl4pPr>
            <a:lvl5pPr indent="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rgbClr val="2950DA"/>
                </a:solidFill>
                <a:latin typeface="Figtree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600" dirty="0">
                <a:solidFill>
                  <a:schemeClr val="bg1"/>
                </a:solidFill>
              </a:rPr>
              <a:t>A autoridade competente do órgão ou entidade deverá ser o primeiro a acessar a plataforma</a:t>
            </a:r>
          </a:p>
          <a:p>
            <a:r>
              <a:rPr lang="pt-BR" sz="1600" dirty="0">
                <a:solidFill>
                  <a:schemeClr val="accent2"/>
                </a:solidFill>
              </a:rPr>
              <a:t>Aceite</a:t>
            </a:r>
            <a:r>
              <a:rPr lang="pt-BR" sz="1600" dirty="0">
                <a:solidFill>
                  <a:schemeClr val="bg1"/>
                </a:solidFill>
              </a:rPr>
              <a:t> o Termo de Adesão </a:t>
            </a:r>
          </a:p>
          <a:p>
            <a:pPr lvl="1"/>
            <a:endParaRPr lang="pt-BR" sz="1400" dirty="0"/>
          </a:p>
          <a:p>
            <a:endParaRPr lang="pt-BR" sz="16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FE1FE0FA-FCBB-1294-63BE-A58E9A3D69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81704" y="5182973"/>
            <a:ext cx="3384603" cy="142951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4C480AC-ABE8-DB4A-8163-BFCCEF582221}"/>
              </a:ext>
            </a:extLst>
          </p:cNvPr>
          <p:cNvSpPr txBox="1"/>
          <p:nvPr/>
        </p:nvSpPr>
        <p:spPr>
          <a:xfrm>
            <a:off x="8830054" y="5442934"/>
            <a:ext cx="24879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 </a:t>
            </a:r>
            <a:r>
              <a:rPr lang="pt-BR" sz="1400" b="1" dirty="0"/>
              <a:t>primeiro acesso </a:t>
            </a:r>
            <a:r>
              <a:rPr lang="pt-BR" sz="1400" dirty="0"/>
              <a:t>à plataforma </a:t>
            </a:r>
            <a:r>
              <a:rPr lang="pt-BR" sz="1400" dirty="0" err="1"/>
              <a:t>Contrata+Brasil</a:t>
            </a:r>
            <a:r>
              <a:rPr lang="pt-BR" sz="1400" dirty="0"/>
              <a:t> precisa ser feito </a:t>
            </a:r>
            <a:r>
              <a:rPr lang="pt-BR" sz="1400" b="1" dirty="0"/>
              <a:t>pela autoridade </a:t>
            </a:r>
            <a:r>
              <a:rPr lang="pt-BR" sz="1400" dirty="0"/>
              <a:t>competente do órgão ou entidade.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F1D2541-6D0E-1D06-AC6C-CECD5ADAD8A7}"/>
              </a:ext>
            </a:extLst>
          </p:cNvPr>
          <p:cNvSpPr txBox="1"/>
          <p:nvPr/>
        </p:nvSpPr>
        <p:spPr>
          <a:xfrm>
            <a:off x="8946978" y="5144794"/>
            <a:ext cx="107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Atenção: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80648A2-3236-2B5B-31DC-ED5D5F80FAF9}"/>
              </a:ext>
            </a:extLst>
          </p:cNvPr>
          <p:cNvSpPr txBox="1"/>
          <p:nvPr/>
        </p:nvSpPr>
        <p:spPr>
          <a:xfrm>
            <a:off x="2155566" y="361005"/>
            <a:ext cx="62261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accent4"/>
              </a:solidFill>
            </a:endParaRPr>
          </a:p>
          <a:p>
            <a:endParaRPr lang="pt-BR" b="1" dirty="0">
              <a:solidFill>
                <a:schemeClr val="accent4"/>
              </a:solidFill>
            </a:endParaRPr>
          </a:p>
          <a:p>
            <a:r>
              <a:rPr lang="pt-BR" b="1" dirty="0">
                <a:solidFill>
                  <a:schemeClr val="accent4"/>
                </a:solidFill>
              </a:rPr>
              <a:t>PROGRAMA DINHEIRO DIRETO NA ESCOLA - PDDE</a:t>
            </a:r>
            <a:endParaRPr lang="pt-BR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2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C059F-05E6-5589-6300-D7987619B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2D41B3-C1AA-3983-AA70-1F1C872C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17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04879D7A-E1B1-6CAF-1560-A912DAFCE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5183049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2F4C117D-6467-62E3-F6EF-648C15572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434674" cy="72690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Órgão Não SISG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E4420-E0CE-93A8-9B0B-740E3A4516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564" t="-271" r="2564" b="-271"/>
          <a:stretch>
            <a:fillRect/>
          </a:stretch>
        </p:blipFill>
        <p:spPr>
          <a:xfrm>
            <a:off x="707940" y="2007667"/>
            <a:ext cx="3600000" cy="361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5501E3-F5F8-F74E-C5E6-ADC6693EB26F}"/>
              </a:ext>
            </a:extLst>
          </p:cNvPr>
          <p:cNvSpPr txBox="1"/>
          <p:nvPr/>
        </p:nvSpPr>
        <p:spPr>
          <a:xfrm>
            <a:off x="341233" y="5627167"/>
            <a:ext cx="11947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digital.sebraers.com.br</a:t>
            </a:r>
            <a:r>
              <a:rPr lang="pt-BR" dirty="0"/>
              <a:t>/produtos/</a:t>
            </a:r>
            <a:r>
              <a:rPr lang="pt-BR" dirty="0" err="1"/>
              <a:t>estrategia</a:t>
            </a:r>
            <a:r>
              <a:rPr lang="pt-BR" dirty="0"/>
              <a:t>/curso/</a:t>
            </a:r>
            <a:r>
              <a:rPr lang="pt-BR" dirty="0" err="1"/>
              <a:t>contratabrasil</a:t>
            </a:r>
            <a:r>
              <a:rPr lang="pt-BR" dirty="0"/>
              <a:t>-na-pratica-guia-para-gestores-municipais/</a:t>
            </a:r>
          </a:p>
        </p:txBody>
      </p:sp>
    </p:spTree>
    <p:extLst>
      <p:ext uri="{BB962C8B-B14F-4D97-AF65-F5344CB8AC3E}">
        <p14:creationId xmlns:p14="http://schemas.microsoft.com/office/powerpoint/2010/main" val="2399267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F8BD5B-A585-713B-7448-526F7B6D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75139"/>
            <a:ext cx="10905066" cy="370772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5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1FB341-8F32-2EC3-E3D3-682F9B62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0" y="643467"/>
            <a:ext cx="6632220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0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E6125-9D52-2485-0CBB-8DA968D2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26318"/>
            <a:ext cx="10905066" cy="474370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58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59380-B892-ACBB-AFA6-07FCF3AD0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101F71-8800-85A6-4D04-795BD447C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9C7D60-8C9C-9A05-3E08-327FFAAA4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B7A5A7-79CD-EAA8-D84C-0169A381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9B21F-80EF-EB12-4ED1-B947D5F6F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3354AB-67E0-0CC0-AA7F-CFCA19AD3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0897821-62DF-A1CD-5B58-A839EDF0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10A2217-A464-AE12-B8C5-E3F603B7B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2A0B2-F31B-D833-F592-0FE2CAE2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39" y="288485"/>
            <a:ext cx="6266772" cy="62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22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D5E93-58FA-22A3-F58F-308344AFC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75DDCC-971C-E964-F3D0-789C71DB4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C7119A-1EA3-E0CA-BBD0-F1F25844A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957892-0147-9221-4074-E781BBE71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5D4259-C912-54B5-254E-A9449A7F4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7DA2D1D-B90C-EA10-8FC7-8FADE9C3A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182B851-7626-785A-DB29-9D7458D61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A37ADEF-937E-0C41-A6D7-1BCBAC13C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55BACA-DCAD-C630-7356-75CA9C3F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80" y="0"/>
            <a:ext cx="691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5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C375E-19E5-D26E-023E-0EC8BE011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28AA41-86A5-A909-4FCE-B0B54E331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10CE5D-6372-C2A4-401B-EF2FE073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8320B-4829-A59A-06E3-3A0B66594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3026D8-D3F5-6924-9002-2B7B36992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10497D-59DD-7D86-E60B-148E5C094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0AD390B-03E6-4CC4-346F-2CCD1A501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0D7B520-0D75-55B9-E077-E07DC88F7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0A93A-AECE-72C8-A50F-6264AF0DF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80" y="0"/>
            <a:ext cx="691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83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8FD3B-6B8E-F4CF-F544-5E18B57E7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DC8816-94D8-7021-F80D-3B3BE1BEE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EA3E0B-9C5B-D4A2-2EB7-B48FA1EA0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EA812-4D3E-90FA-A8AA-D6B6991AE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688E3-269E-1773-7A68-54BC61F67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B3570C-3CF0-7BAD-B4E2-110672D9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5E8E9B6-C194-A3B8-3B23-E228FDEE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ABE8604-C043-6276-3881-B7F1CE4B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A8F3D8-4D1B-EF58-5FBE-F358A77FE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80" y="0"/>
            <a:ext cx="691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52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65C728-72FF-4C08-D170-687027CA8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95251D-A704-C8B0-DD21-07747A951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15E15BA-46AD-3EBD-0149-6E17979F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0A15F6-6BD2-C559-76B7-2E5A793D3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64E60-F2A1-A357-F4F3-AF0A75B6E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0E67C1-D19F-7A2D-1372-4F773627A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8D4C4FB-63C9-E8BB-77DB-4968971C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9037303-5BD2-F6C9-B65D-AFD33F461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A9971-626E-8C44-5153-D8B220E9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80" y="0"/>
            <a:ext cx="691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55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69661-7513-2B7C-F539-9F51EE28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4BB92-F4F6-87BE-26ED-88C38C09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309726D-790A-49CA-CC47-D1D420965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B09609-5452-07F1-9BCA-A8E4E942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6F119-5E7B-5071-A33D-2CC5846AF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A1388E-CB80-F460-8F7C-2F9A61619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2232026-6092-A9E6-44B7-D7920D279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42DE0E5-C11A-C9B4-2D03-1779C28E1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0B7C5-20CB-14FA-DEE4-81DD4AB7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9" y="676656"/>
            <a:ext cx="6234378" cy="6181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E037D8-CF2F-1D4E-144F-1410B1B6E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28" y="676656"/>
            <a:ext cx="6209083" cy="615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2D53F-A1AD-3D0A-54CE-63B8F819A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70BEB3-7A32-B3E4-6C3D-A4638D1AB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A987AB-837A-9124-BFDE-A72F20843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D42CA-F984-0E64-DCD7-E05AC6984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D54ED6-D552-365D-202E-8FB965DF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0B67B5-C54F-2EF1-C07A-C9F90CF16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72EC48D-E5A6-C519-BC4F-A44CE4A95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36581B8-42D7-6B79-1F73-DD7539201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64102-95C1-AD3F-E16A-6080626B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80" y="0"/>
            <a:ext cx="691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9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5E45E9-0397-8E35-D3DB-152B6824D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4675DB-5AC3-7ECA-2A54-398AC715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07204"/>
            <a:ext cx="10905066" cy="5043590"/>
          </a:xfrm>
          <a:prstGeom prst="rect">
            <a:avLst/>
          </a:prstGeom>
          <a:ln>
            <a:noFill/>
          </a:ln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131F21-6C39-A177-8912-FAD4E02E5E19}"/>
              </a:ext>
            </a:extLst>
          </p:cNvPr>
          <p:cNvSpPr/>
          <p:nvPr/>
        </p:nvSpPr>
        <p:spPr>
          <a:xfrm>
            <a:off x="2292096" y="3584448"/>
            <a:ext cx="1146048" cy="2316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6790AF-2A34-4A8A-D08C-E55D4CCBDBBA}"/>
              </a:ext>
            </a:extLst>
          </p:cNvPr>
          <p:cNvSpPr/>
          <p:nvPr/>
        </p:nvSpPr>
        <p:spPr>
          <a:xfrm>
            <a:off x="1578864" y="3313175"/>
            <a:ext cx="912690" cy="12508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310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87F5A-C4BD-61EA-9E39-FB3CAD2A0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5C54D1-E9F5-E010-73C2-3C14245F8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F6D8084-83C7-AF08-FE11-D7737AC0D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E7E9A-991A-3209-EF3F-FF3FA404A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803985-25F1-FEFA-064B-1601D5708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3197A6-E562-B8B3-A122-4469EF8AC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9CD41A3-A978-0D35-2463-331D7C74C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66A9747-6B1A-56C3-73BA-2A467E21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E9EA5-F6C4-20CD-54C9-2CC332F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49" y="175924"/>
            <a:ext cx="7772400" cy="631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04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C19AA5-E902-DC3E-824A-F1AD09CC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A527D3-7FB7-EB89-B1E2-91B27D58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0669"/>
            <a:ext cx="10905066" cy="4116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8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BA178-33D2-6E3E-2B04-499A8B95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0669"/>
            <a:ext cx="10905066" cy="411666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0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CD5FC4-A2F0-C667-DAF8-9714EA973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0621DFE-80B2-E425-3A19-12C60841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25">
            <a:extLst>
              <a:ext uri="{FF2B5EF4-FFF2-40B4-BE49-F238E27FC236}">
                <a16:creationId xmlns:a16="http://schemas.microsoft.com/office/drawing/2014/main" id="{992ABB61-13BC-355E-75D8-6A9943205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48035F-D2E2-8A72-A9B7-6096AFED2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427A9A-BAEC-2C0B-2F6C-F705BBF7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1">
            <a:extLst>
              <a:ext uri="{FF2B5EF4-FFF2-40B4-BE49-F238E27FC236}">
                <a16:creationId xmlns:a16="http://schemas.microsoft.com/office/drawing/2014/main" id="{463DCB59-E763-820D-CE9C-3D8B4AF8F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5D6C869-6D2B-233E-A351-38DD3190B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CFC41355-79B0-B1B4-96C6-B3DF98D31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E5C1C-3D37-6155-B835-A1401E939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60" y="-49427"/>
            <a:ext cx="6552234" cy="69568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62ED13-40C0-9B41-39B9-FA8711740BF7}"/>
              </a:ext>
            </a:extLst>
          </p:cNvPr>
          <p:cNvSpPr/>
          <p:nvPr/>
        </p:nvSpPr>
        <p:spPr>
          <a:xfrm>
            <a:off x="3243072" y="5047488"/>
            <a:ext cx="2852928" cy="2072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394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C4FE0-17CB-A6A1-D9AB-94EFC263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70B760-6BF2-E9FD-E7F6-F1B6D23C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31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B7281E35-02DE-3959-52BA-B901EF4C1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5183049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54A58D7B-25F2-7EA7-BB86-F6104DC8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434674" cy="72690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PDDE</a:t>
            </a: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D2F832F-CCDD-0548-053E-C7FD3BCF5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578" y="17661"/>
            <a:ext cx="565241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D226E-D034-02DD-CDF0-F70EA17719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2564" t="-271" r="2564" b="-271"/>
          <a:stretch>
            <a:fillRect/>
          </a:stretch>
        </p:blipFill>
        <p:spPr>
          <a:xfrm>
            <a:off x="707940" y="2007667"/>
            <a:ext cx="3600000" cy="36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6DCC7-4C2F-5433-7D69-6E24DE6FBCCD}"/>
              </a:ext>
            </a:extLst>
          </p:cNvPr>
          <p:cNvSpPr txBox="1"/>
          <p:nvPr/>
        </p:nvSpPr>
        <p:spPr>
          <a:xfrm>
            <a:off x="316957" y="6376307"/>
            <a:ext cx="11947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digital.sebraers.com.br</a:t>
            </a:r>
            <a:r>
              <a:rPr lang="pt-BR" dirty="0"/>
              <a:t>/produtos/</a:t>
            </a:r>
            <a:r>
              <a:rPr lang="pt-BR" dirty="0" err="1"/>
              <a:t>estrategia</a:t>
            </a:r>
            <a:r>
              <a:rPr lang="pt-BR" dirty="0"/>
              <a:t>/curso/</a:t>
            </a:r>
            <a:r>
              <a:rPr lang="pt-BR" dirty="0" err="1"/>
              <a:t>contratabrasil</a:t>
            </a:r>
            <a:r>
              <a:rPr lang="pt-BR" dirty="0"/>
              <a:t>-na-pratica-guia-para-gestores-municipais/</a:t>
            </a:r>
          </a:p>
        </p:txBody>
      </p:sp>
    </p:spTree>
    <p:extLst>
      <p:ext uri="{BB962C8B-B14F-4D97-AF65-F5344CB8AC3E}">
        <p14:creationId xmlns:p14="http://schemas.microsoft.com/office/powerpoint/2010/main" val="144399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EA4931F-C345-6E97-C4FC-C4F34C375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Acesse o portal Contrata+Brasil (</a:t>
            </a:r>
            <a:r>
              <a:rPr lang="pt-BR" dirty="0" err="1"/>
              <a:t>LoginGov.br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915DE5-9898-EBE2-387F-F43706B9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PDDE</a:t>
            </a:r>
            <a:br>
              <a:rPr lang="pt-BR" dirty="0"/>
            </a:br>
            <a:r>
              <a:rPr lang="pt-BR" dirty="0"/>
              <a:t>Passo 1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A4FAC9-FDEE-A97D-E002-003D46BB0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18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D1B32-00B1-959D-41CA-85A9920D7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49F2346-11C3-C919-70FC-FE89B40DCE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Escolha a forma de Acesso</a:t>
            </a:r>
          </a:p>
          <a:p>
            <a:r>
              <a:rPr lang="pt-BR" dirty="0"/>
              <a:t>Login/Senha, certificado, banco, </a:t>
            </a:r>
            <a:r>
              <a:rPr lang="pt-BR" dirty="0" err="1"/>
              <a:t>etc</a:t>
            </a:r>
            <a:endParaRPr lang="pt-BR" dirty="0"/>
          </a:p>
          <a:p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05C55C-B6B2-C729-7F64-91C4D3E8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PDDE</a:t>
            </a:r>
            <a:br>
              <a:rPr lang="pt-BR" dirty="0"/>
            </a:br>
            <a:r>
              <a:rPr lang="pt-BR" dirty="0"/>
              <a:t>Passo 2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5C3F04-98E9-10B0-64C4-DE67D6DF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58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F7009-4D62-267A-6BD6-5963AEF37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1DCB28-B769-6C97-969E-E8EFEBD99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9069BCEA-E4DD-1258-5B15-C05609EC3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Autorize o usuário e senha do </a:t>
            </a:r>
            <a:r>
              <a:rPr lang="pt-BR" dirty="0" err="1"/>
              <a:t>Gov.br</a:t>
            </a:r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028DB-8678-1C8C-95A2-EE4E321D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PDDE</a:t>
            </a:r>
            <a:br>
              <a:rPr lang="pt-BR" dirty="0"/>
            </a:br>
            <a:r>
              <a:rPr lang="pt-BR" dirty="0"/>
              <a:t>Passo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BFDF0-61FA-4024-5826-2EC1B0B8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68" y="203200"/>
            <a:ext cx="5441131" cy="341393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CA7C39-ACA8-5083-FA83-CA26F169AB2F}"/>
              </a:ext>
            </a:extLst>
          </p:cNvPr>
          <p:cNvSpPr/>
          <p:nvPr/>
        </p:nvSpPr>
        <p:spPr>
          <a:xfrm>
            <a:off x="9937019" y="836874"/>
            <a:ext cx="930585" cy="1653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222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CA928-4DDA-413C-AE5E-93843269A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3DFB6DF-F247-BFBA-A20D-F924F476D9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Confirme o acesso à plataforma</a:t>
            </a:r>
          </a:p>
          <a:p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5B62E-ED53-DAFD-0086-DCEF725A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PDDE</a:t>
            </a:r>
            <a:br>
              <a:rPr lang="pt-BR" dirty="0"/>
            </a:br>
            <a:r>
              <a:rPr lang="pt-BR" dirty="0"/>
              <a:t>Passo 4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8D2DE9-9EF6-CC11-D985-37B4B115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B808339-4EDE-DA1C-86CC-032FEFF4AD5C}"/>
              </a:ext>
            </a:extLst>
          </p:cNvPr>
          <p:cNvSpPr/>
          <p:nvPr/>
        </p:nvSpPr>
        <p:spPr>
          <a:xfrm>
            <a:off x="7011027" y="2633958"/>
            <a:ext cx="930585" cy="1653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3066E5-E86B-CE5F-E44B-74601527ADA4}"/>
              </a:ext>
            </a:extLst>
          </p:cNvPr>
          <p:cNvSpPr/>
          <p:nvPr/>
        </p:nvSpPr>
        <p:spPr>
          <a:xfrm>
            <a:off x="6529550" y="3037908"/>
            <a:ext cx="930585" cy="1653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530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1F785-1C7E-5A7E-1BB2-42982BA30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854E2A0-7FE8-D791-1E71-1F5BA8BE98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Leia e aceite o termo de adesão</a:t>
            </a:r>
          </a:p>
          <a:p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1A7291-9E4E-75D3-4300-C5C23ADA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PDDE</a:t>
            </a:r>
            <a:br>
              <a:rPr lang="pt-BR" dirty="0"/>
            </a:br>
            <a:r>
              <a:rPr lang="pt-BR" dirty="0"/>
              <a:t>Passo 5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2C6CFD-BD9F-2B09-0A9B-5A38B3F51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F8C9E0-239A-2071-A2EB-93A5410C3B95}"/>
              </a:ext>
            </a:extLst>
          </p:cNvPr>
          <p:cNvSpPr/>
          <p:nvPr/>
        </p:nvSpPr>
        <p:spPr>
          <a:xfrm>
            <a:off x="7011027" y="2633958"/>
            <a:ext cx="930585" cy="1653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AF2045-8C5D-104A-E83B-FDA9D11B80FD}"/>
              </a:ext>
            </a:extLst>
          </p:cNvPr>
          <p:cNvSpPr/>
          <p:nvPr/>
        </p:nvSpPr>
        <p:spPr>
          <a:xfrm>
            <a:off x="6529550" y="3037908"/>
            <a:ext cx="930585" cy="1653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366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94EE9-823D-2890-BFD8-9A166205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216B85-85F3-ED8F-ACD7-A1AB74E4D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ATENÇÃO: O PRIMEIRO ACESSO DEVE ER PELO APROVADOR </a:t>
            </a:r>
          </a:p>
          <a:p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FF8657-F2E2-53CC-40F5-FBD21C8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PDDE</a:t>
            </a:r>
            <a:br>
              <a:rPr lang="pt-BR" dirty="0"/>
            </a:br>
            <a:r>
              <a:rPr lang="pt-BR" dirty="0"/>
              <a:t>Passo 6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2E50B6-1D68-E48E-E920-FEC42DAB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F164BC-D473-13CB-9C35-2746476275D4}"/>
              </a:ext>
            </a:extLst>
          </p:cNvPr>
          <p:cNvSpPr/>
          <p:nvPr/>
        </p:nvSpPr>
        <p:spPr>
          <a:xfrm>
            <a:off x="7375215" y="2439097"/>
            <a:ext cx="2391872" cy="1746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825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05191-9996-5E0A-252D-6058D5FCE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192B89D-C51E-C21D-1044-3A3CD848D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Verifique os dados do órgão associado</a:t>
            </a:r>
          </a:p>
          <a:p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ACF4E-EAD8-5E91-B3AA-715E964C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PDDE</a:t>
            </a:r>
            <a:br>
              <a:rPr lang="pt-BR" dirty="0"/>
            </a:br>
            <a:r>
              <a:rPr lang="pt-BR" dirty="0"/>
              <a:t>Passo 7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D744E9-EB7A-1B66-DE0A-F97AF917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5CCDF9-6C21-B51A-8219-64646C6AF340}"/>
              </a:ext>
            </a:extLst>
          </p:cNvPr>
          <p:cNvSpPr/>
          <p:nvPr/>
        </p:nvSpPr>
        <p:spPr>
          <a:xfrm>
            <a:off x="6578824" y="2293440"/>
            <a:ext cx="930585" cy="1653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A41BD6-464E-0618-3F9E-181B844A6A57}"/>
              </a:ext>
            </a:extLst>
          </p:cNvPr>
          <p:cNvSpPr/>
          <p:nvPr/>
        </p:nvSpPr>
        <p:spPr>
          <a:xfrm>
            <a:off x="6578824" y="2558820"/>
            <a:ext cx="930585" cy="1653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899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C611-EF7D-3013-EA37-8660F712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0472946-9ECC-2FAB-056C-7B52E902A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VERIFIQUE OS DADOS DO ÓRGÃO  E LOCAIS ASSOCIADOS</a:t>
            </a:r>
          </a:p>
          <a:p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3BB9D-5C8D-EFD6-D14E-79C8EB3D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PDDE</a:t>
            </a:r>
            <a:br>
              <a:rPr lang="pt-BR" dirty="0"/>
            </a:br>
            <a:r>
              <a:rPr lang="pt-BR" dirty="0"/>
              <a:t>Passo 7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BE4A6C-9D29-C14A-E5AA-746928BF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942C0A-C093-F395-AFC0-03B0F37E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F494CD-EAA1-43FD-B2D6-0E7F51A18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18" y="4369700"/>
            <a:ext cx="4423646" cy="24883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B32314-E0C9-DBCF-B73E-7DBB27D5D101}"/>
              </a:ext>
            </a:extLst>
          </p:cNvPr>
          <p:cNvCxnSpPr/>
          <p:nvPr/>
        </p:nvCxnSpPr>
        <p:spPr>
          <a:xfrm flipH="1">
            <a:off x="8618018" y="1812616"/>
            <a:ext cx="2306230" cy="330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94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BBFC3-9297-CC1A-525F-2B0848D97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06982"/>
            <a:ext cx="10905066" cy="38440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534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69FEA-30AE-83EA-F784-D7500E8DB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9F9D108-6A5F-F1A5-C74F-1CE7DC98F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INCLUSÃO DE USUÁRIOS DEMANDANTES. </a:t>
            </a:r>
          </a:p>
          <a:p>
            <a:r>
              <a:rPr lang="pt-BR" dirty="0"/>
              <a:t>Atenção: antes de ser incluído em uma unidade executora cada usuário demandante deve acessar a plataforma  Contrata+Brasil e fazer o login  com o </a:t>
            </a:r>
            <a:r>
              <a:rPr lang="pt-BR" dirty="0" err="1"/>
              <a:t>Gov.br</a:t>
            </a:r>
            <a:r>
              <a:rPr lang="pt-BR" dirty="0"/>
              <a:t>  na página do sistema, aceitando os termos de acesso. ( Somente assim o seu CPF poderá ser associado à plataforma para realizar transações)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58777-5985-1892-D3D6-A2CFF071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PDDE</a:t>
            </a:r>
            <a:br>
              <a:rPr lang="pt-BR" dirty="0"/>
            </a:br>
            <a:r>
              <a:rPr lang="pt-BR" dirty="0"/>
              <a:t>Passo 8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7C28F4-14A9-8926-3E53-8B927AD40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494" y="4737412"/>
            <a:ext cx="3193689" cy="179645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95137-B604-E3BB-2349-98EB2806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860A50-7CDE-D7E0-259F-E8231DC81B54}"/>
              </a:ext>
            </a:extLst>
          </p:cNvPr>
          <p:cNvCxnSpPr/>
          <p:nvPr/>
        </p:nvCxnSpPr>
        <p:spPr>
          <a:xfrm flipH="1" flipV="1">
            <a:off x="9127816" y="3325827"/>
            <a:ext cx="1440382" cy="18773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AECF6E-D872-095A-8872-EF7B34887EAE}"/>
              </a:ext>
            </a:extLst>
          </p:cNvPr>
          <p:cNvSpPr/>
          <p:nvPr/>
        </p:nvSpPr>
        <p:spPr>
          <a:xfrm>
            <a:off x="6452677" y="3160504"/>
            <a:ext cx="1402322" cy="1653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839E0BE-0927-B3F6-7CEB-1F5F5F6F20BC}"/>
              </a:ext>
            </a:extLst>
          </p:cNvPr>
          <p:cNvSpPr/>
          <p:nvPr/>
        </p:nvSpPr>
        <p:spPr>
          <a:xfrm>
            <a:off x="6452677" y="3491550"/>
            <a:ext cx="1402322" cy="1653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000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3E120-D0C5-72B7-272C-0C389B705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3D74C95-90DD-E4F5-7D6E-1BE86AE91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Elaboração, aprovação e lançamento das demandas no Portal. </a:t>
            </a:r>
          </a:p>
          <a:p>
            <a:r>
              <a:rPr lang="pt-BR" dirty="0"/>
              <a:t>Indicar formas de pagamento como Boleto, PIX , Cartão de Débito (segundo as regras do PDDE)</a:t>
            </a:r>
          </a:p>
          <a:p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69C08-14BE-B782-C0F7-8A7A310B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PDDE</a:t>
            </a:r>
            <a:br>
              <a:rPr lang="pt-BR" dirty="0"/>
            </a:br>
            <a:r>
              <a:rPr lang="pt-BR" dirty="0"/>
              <a:t>Passo 9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62D6D7-0781-FFE1-BC28-91CCFDCA1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40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3F28B-D1A4-9D6F-3764-1771A9719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AB2C57-386E-45BA-9FE0-D8E0E7BEBD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Acessar  GESTOR&gt;SELEÇÕES</a:t>
            </a:r>
          </a:p>
          <a:p>
            <a:r>
              <a:rPr lang="pt-BR" dirty="0"/>
              <a:t>( Para consultar histórico e prestação de contas))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A742B4-97B9-4BE4-A137-5D7C9F77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PDDE</a:t>
            </a:r>
            <a:br>
              <a:rPr lang="pt-BR" dirty="0"/>
            </a:br>
            <a:r>
              <a:rPr lang="pt-BR" dirty="0"/>
              <a:t>Passo 10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C60124-CBBA-1A95-C54E-BAC11EA0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2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ACC35-D085-257A-8C3A-76F627BF5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68C5927A-EF23-3AF8-9A01-E4FC89C1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C102D65-5A5B-7264-DE50-76537045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43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20C7D95-76BF-7010-7193-075E50658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1FA2DC9C-AC6F-AF43-6421-B45688CF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DDBEBB96-6221-463F-B3F2-AA3945D61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518FBC6C-BFD6-1A25-89EB-E45B23C81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pic>
        <p:nvPicPr>
          <p:cNvPr id="25" name="Imagem 24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D83B54BE-A9A1-CDCE-3A3A-5C0CDA0C97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3256" y="2971569"/>
            <a:ext cx="2045487" cy="12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7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D707-C1FC-91B0-A19C-C0E368FD6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9C3E3FB-69E2-E344-DC3C-6F46EB7D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44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C6B923EB-D3A4-FCC4-0CC3-233B4A86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8E41298-D20A-FD69-62E7-C32767B8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7583D3DD-930D-E0F4-ABD0-F0C5024429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5D1BC4-1F93-B3F6-33A1-557BE88C1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261" y="1745692"/>
            <a:ext cx="6860373" cy="49274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B94402C-F054-B535-8A0B-6CCB9889F036}"/>
              </a:ext>
            </a:extLst>
          </p:cNvPr>
          <p:cNvSpPr txBox="1"/>
          <p:nvPr/>
        </p:nvSpPr>
        <p:spPr>
          <a:xfrm>
            <a:off x="4255877" y="842916"/>
            <a:ext cx="74455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 dirty="0">
                <a:solidFill>
                  <a:srgbClr val="000000"/>
                </a:solidFill>
                <a:latin typeface="Rawline"/>
              </a:rPr>
              <a:t>Passo 1 - </a:t>
            </a:r>
            <a:r>
              <a:rPr lang="pt-BR" sz="2000" b="0" i="0" u="none" strike="noStrike" baseline="0" dirty="0">
                <a:solidFill>
                  <a:schemeClr val="accent6"/>
                </a:solidFill>
                <a:latin typeface="Rawline"/>
              </a:rPr>
              <a:t>Acesse gov.br/</a:t>
            </a:r>
            <a:r>
              <a:rPr lang="pt-BR" sz="2000" b="0" i="0" u="none" strike="noStrike" baseline="0" dirty="0" err="1">
                <a:solidFill>
                  <a:schemeClr val="accent6"/>
                </a:solidFill>
                <a:latin typeface="Rawline"/>
              </a:rPr>
              <a:t>contratamaisbrasil</a:t>
            </a:r>
            <a:r>
              <a:rPr lang="pt-BR" sz="2000" b="0" i="0" u="none" strike="noStrike" baseline="0" dirty="0">
                <a:solidFill>
                  <a:schemeClr val="accent6"/>
                </a:solidFill>
                <a:latin typeface="Rawline"/>
              </a:rPr>
              <a:t> e clique no banner da página inicial.</a:t>
            </a:r>
            <a:endParaRPr lang="pt-BR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4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317A-912F-AA68-3FCB-9DC08F637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52F073A-FDD0-5682-9A7C-DA861437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45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E8258080-73DC-D128-A387-0CF81F498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B664AA7-6994-C9B1-FBF0-8EA3262A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1F3D4349-32B7-EA44-1F0B-F5FF269FD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1C3216B-BC3E-4BB5-D93E-EB6454C6B7E3}"/>
              </a:ext>
            </a:extLst>
          </p:cNvPr>
          <p:cNvSpPr txBox="1"/>
          <p:nvPr/>
        </p:nvSpPr>
        <p:spPr>
          <a:xfrm>
            <a:off x="4314943" y="1060454"/>
            <a:ext cx="7445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u="none" strike="noStrike" baseline="0" dirty="0">
                <a:solidFill>
                  <a:srgbClr val="000000"/>
                </a:solidFill>
                <a:latin typeface="Rawline"/>
              </a:rPr>
              <a:t>Passo 2 - </a:t>
            </a:r>
            <a:r>
              <a:rPr lang="pt-BR" sz="2400" b="0" i="0" u="none" strike="noStrike" baseline="0" dirty="0">
                <a:solidFill>
                  <a:schemeClr val="accent6"/>
                </a:solidFill>
                <a:latin typeface="Rawline-Regular"/>
              </a:rPr>
              <a:t>Em seguida, clique em “Entrar com o gov.br”</a:t>
            </a:r>
            <a:endParaRPr lang="pt-BR" sz="2400" dirty="0">
              <a:solidFill>
                <a:schemeClr val="accent6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7887C1-A14D-9813-B119-E52BAC9E2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642" y="1790930"/>
            <a:ext cx="8097106" cy="443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BF8E5-AA3E-6564-1621-92460DDBC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F746001-E043-1DDA-5B6C-F0A3EA13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46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89879607-5776-D6DB-5606-AE5F58BBF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616A1F7-F466-7906-B3EF-DAC5A522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C408B112-E18A-1F48-D0DB-F05AB0F4C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CCBFE35-3C91-1180-7031-C213E61B7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565" y="2543129"/>
            <a:ext cx="10442869" cy="25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14A30-DAFF-6E6B-4769-F9EBA615C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A88E1A6-25ED-0318-D29C-34192452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47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859DEC82-FFC6-F4D8-AACF-E1C5D26CF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32CBAFAB-10D5-9895-2A5D-4FA384C4D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75109CA3-330D-1C24-C3BE-3C7E70CF2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A739F9-1778-18E6-E343-7ADD0E5294FF}"/>
              </a:ext>
            </a:extLst>
          </p:cNvPr>
          <p:cNvSpPr txBox="1"/>
          <p:nvPr/>
        </p:nvSpPr>
        <p:spPr>
          <a:xfrm>
            <a:off x="4443568" y="992458"/>
            <a:ext cx="7445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 u="none" strike="noStrike" baseline="0">
                <a:solidFill>
                  <a:srgbClr val="000000"/>
                </a:solidFill>
                <a:latin typeface="Rawline"/>
              </a:defRPr>
            </a:lvl1pPr>
          </a:lstStyle>
          <a:p>
            <a:r>
              <a:rPr lang="pt-BR" sz="2400" dirty="0"/>
              <a:t>Passo 3 - </a:t>
            </a:r>
            <a:r>
              <a:rPr lang="pt-BR" sz="2400" dirty="0">
                <a:solidFill>
                  <a:schemeClr val="accent6"/>
                </a:solidFill>
              </a:rPr>
              <a:t>Para iniciar a criação da oportunidade, clique em “+ Criar oportunidade”.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179198-E584-5C7B-6C46-2EA72B4BD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29" y="2215962"/>
            <a:ext cx="5778797" cy="358158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EBA9011-B43D-93B4-0739-FA91BE4A4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356" y="2923444"/>
            <a:ext cx="5721644" cy="240677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435E611-C9FC-C9B6-C0ED-4BADE3625B15}"/>
              </a:ext>
            </a:extLst>
          </p:cNvPr>
          <p:cNvSpPr txBox="1"/>
          <p:nvPr/>
        </p:nvSpPr>
        <p:spPr>
          <a:xfrm>
            <a:off x="5960280" y="3822088"/>
            <a:ext cx="546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OU</a:t>
            </a:r>
          </a:p>
        </p:txBody>
      </p:sp>
    </p:spTree>
    <p:extLst>
      <p:ext uri="{BB962C8B-B14F-4D97-AF65-F5344CB8AC3E}">
        <p14:creationId xmlns:p14="http://schemas.microsoft.com/office/powerpoint/2010/main" val="256179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7E5BC-F51A-2E8B-10E5-5C15CEEE9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2142FBC-6221-5E6F-680E-A2A6A168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48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A3D86F64-DAEE-4EC0-766B-D0F072B8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C87902B-B7EC-09E7-F0A1-F786684F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7511D9ED-86B5-3618-276D-66EF2EAEE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107AE7B-51F2-7E87-E110-50291C01FBBF}"/>
              </a:ext>
            </a:extLst>
          </p:cNvPr>
          <p:cNvSpPr txBox="1"/>
          <p:nvPr/>
        </p:nvSpPr>
        <p:spPr>
          <a:xfrm>
            <a:off x="4423627" y="783806"/>
            <a:ext cx="7445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 u="none" strike="noStrike" baseline="0">
                <a:solidFill>
                  <a:srgbClr val="000000"/>
                </a:solidFill>
                <a:latin typeface="Rawline"/>
              </a:defRPr>
            </a:lvl1pPr>
          </a:lstStyle>
          <a:p>
            <a:r>
              <a:rPr lang="pt-BR" sz="2400" dirty="0"/>
              <a:t>Passo 4 – </a:t>
            </a:r>
            <a:r>
              <a:rPr lang="pt-BR" sz="2400" dirty="0">
                <a:solidFill>
                  <a:schemeClr val="accent6"/>
                </a:solidFill>
              </a:rPr>
              <a:t>Preencha o Formulário (</a:t>
            </a:r>
            <a:r>
              <a:rPr lang="pt-BR" sz="2400" dirty="0">
                <a:solidFill>
                  <a:schemeClr val="accent5"/>
                </a:solidFill>
              </a:rPr>
              <a:t>Apenas manutenção e pequenos reparos – Realizados por MEI)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E52242-487E-E4DD-A93E-E00AA961C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74" y="1761357"/>
            <a:ext cx="5391935" cy="501242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AAA3536-CDDA-1CEE-C266-BB2CCD41EB8F}"/>
              </a:ext>
            </a:extLst>
          </p:cNvPr>
          <p:cNvSpPr txBox="1"/>
          <p:nvPr/>
        </p:nvSpPr>
        <p:spPr>
          <a:xfrm>
            <a:off x="6343493" y="3518719"/>
            <a:ext cx="5185610" cy="317009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u="none" strike="noStrike" baseline="0" dirty="0">
                <a:latin typeface="Rawline-Regular"/>
              </a:rPr>
              <a:t>O Formulário de cadastro de oportunidades corresponde a um </a:t>
            </a:r>
            <a:r>
              <a:rPr lang="pt-BR" sz="2000" b="0" i="0" u="none" strike="noStrike" baseline="0" dirty="0">
                <a:solidFill>
                  <a:schemeClr val="accent1"/>
                </a:solidFill>
                <a:latin typeface="Rawline-Regular"/>
              </a:rPr>
              <a:t>Documento de Formalização de Demanda (DFD). </a:t>
            </a:r>
          </a:p>
          <a:p>
            <a:pPr algn="just"/>
            <a:endParaRPr lang="pt-BR" sz="2000" dirty="0">
              <a:latin typeface="Rawline-Regular"/>
            </a:endParaRPr>
          </a:p>
          <a:p>
            <a:pPr algn="just"/>
            <a:r>
              <a:rPr lang="pt-BR" sz="2000" b="0" i="0" u="none" strike="noStrike" baseline="0" dirty="0">
                <a:latin typeface="Rawline-Regular"/>
              </a:rPr>
              <a:t>Conforme a Instrução Normativa SEGES nº 52/2025, o seu órgão ou entidade </a:t>
            </a:r>
            <a:r>
              <a:rPr lang="pt-BR" sz="2000" b="0" i="0" u="none" strike="noStrike" baseline="0" dirty="0">
                <a:solidFill>
                  <a:schemeClr val="accent6"/>
                </a:solidFill>
                <a:latin typeface="Rawline-Regular"/>
              </a:rPr>
              <a:t>está dispensado da elaboração de Estudo Técnico Preliminar (ETP), Análise de Riscos, Termo de Referência (TR) e Edital de Contratação </a:t>
            </a:r>
            <a:r>
              <a:rPr lang="pt-BR" sz="2000" b="0" i="0" u="none" strike="noStrike" baseline="0" dirty="0">
                <a:latin typeface="Rawline-Regular"/>
              </a:rPr>
              <a:t>para contratações realizadas no </a:t>
            </a:r>
            <a:r>
              <a:rPr lang="pt-BR" sz="2000" b="0" i="0" u="none" strike="noStrike" baseline="0" dirty="0" err="1">
                <a:latin typeface="Rawline-Regular"/>
              </a:rPr>
              <a:t>Contrata+Brasil</a:t>
            </a:r>
            <a:r>
              <a:rPr lang="pt-BR" sz="2000" b="0" i="0" u="none" strike="noStrike" baseline="0" dirty="0">
                <a:latin typeface="Rawline-Regular"/>
              </a:rPr>
              <a:t>.</a:t>
            </a:r>
            <a:endParaRPr lang="pt-BR" sz="20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8C4237-FDA0-8199-2056-97B1E7589BBC}"/>
              </a:ext>
            </a:extLst>
          </p:cNvPr>
          <p:cNvSpPr txBox="1"/>
          <p:nvPr/>
        </p:nvSpPr>
        <p:spPr>
          <a:xfrm>
            <a:off x="6883971" y="2033337"/>
            <a:ext cx="5185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1" u="none" strike="noStrike" baseline="0" dirty="0">
                <a:latin typeface="Rawline-Regular"/>
              </a:rPr>
              <a:t>Digite palavras-chave na barra de pesquisa para encontrar o serviço entre as opções do catálogo (</a:t>
            </a:r>
            <a:r>
              <a:rPr lang="pt-BR" sz="1800" b="0" i="1" u="none" strike="noStrike" baseline="0" dirty="0" err="1">
                <a:latin typeface="Rawline-Regular"/>
              </a:rPr>
              <a:t>Catser</a:t>
            </a:r>
            <a:r>
              <a:rPr lang="pt-BR" sz="1800" b="0" i="1" u="none" strike="noStrike" baseline="0" dirty="0">
                <a:latin typeface="Rawline-Regular"/>
              </a:rPr>
              <a:t>).</a:t>
            </a:r>
            <a:endParaRPr lang="pt-BR" i="1" dirty="0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A4579EC4-6078-5451-AB19-21C6B7EDAA63}"/>
              </a:ext>
            </a:extLst>
          </p:cNvPr>
          <p:cNvSpPr/>
          <p:nvPr/>
        </p:nvSpPr>
        <p:spPr>
          <a:xfrm rot="19535485">
            <a:off x="5701759" y="2486447"/>
            <a:ext cx="1069356" cy="32175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65A6B9-D98F-2DBB-D489-BC7672F21A65}"/>
              </a:ext>
            </a:extLst>
          </p:cNvPr>
          <p:cNvSpPr txBox="1"/>
          <p:nvPr/>
        </p:nvSpPr>
        <p:spPr>
          <a:xfrm>
            <a:off x="802444" y="4577753"/>
            <a:ext cx="4700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  <a:latin typeface="Rawline-Bold"/>
              </a:rPr>
              <a:t>*D</a:t>
            </a:r>
            <a:r>
              <a:rPr lang="pt-BR" sz="1600" i="0" u="none" strike="noStrike" baseline="0" dirty="0">
                <a:solidFill>
                  <a:srgbClr val="FF0000"/>
                </a:solidFill>
                <a:latin typeface="Rawline-Bold"/>
              </a:rPr>
              <a:t>escrição da demanda é o campo mais importante</a:t>
            </a:r>
            <a:endParaRPr lang="pt-B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30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C7744-86C9-140A-9131-2F46D461E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0479ADC-689F-06D0-5591-A1210FD1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49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517E961-C301-4B51-4903-C24FD8998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3F3D6748-975A-8BA4-BDE1-AED6E86E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C7939F21-F1FE-1C15-4F59-B78963D09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4C38197-52D3-3E1C-01CB-95C00C89D306}"/>
              </a:ext>
            </a:extLst>
          </p:cNvPr>
          <p:cNvSpPr txBox="1"/>
          <p:nvPr/>
        </p:nvSpPr>
        <p:spPr>
          <a:xfrm>
            <a:off x="4966034" y="807792"/>
            <a:ext cx="6226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Passo 4 – </a:t>
            </a:r>
            <a:r>
              <a:rPr lang="pt-BR" sz="2400" dirty="0">
                <a:solidFill>
                  <a:schemeClr val="accent6"/>
                </a:solidFill>
              </a:rPr>
              <a:t>Preencha o Formulário</a:t>
            </a:r>
            <a:endParaRPr lang="pt-BR" sz="2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09106E-ECC2-D478-9812-C4C710CD01C5}"/>
              </a:ext>
            </a:extLst>
          </p:cNvPr>
          <p:cNvSpPr txBox="1"/>
          <p:nvPr/>
        </p:nvSpPr>
        <p:spPr>
          <a:xfrm>
            <a:off x="1156607" y="3060155"/>
            <a:ext cx="97263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baseline="0" dirty="0">
                <a:latin typeface="Rawline-Regular"/>
              </a:rPr>
              <a:t>A forma e o prazo para pagamento também são de decisão do órgão ou entidade compradores. </a:t>
            </a:r>
            <a:r>
              <a:rPr lang="pt-BR" sz="2800" b="0" i="0" u="none" strike="noStrike" baseline="0" dirty="0">
                <a:solidFill>
                  <a:schemeClr val="accent5"/>
                </a:solidFill>
                <a:latin typeface="Rawline-Regular"/>
              </a:rPr>
              <a:t>O prazo para pagamento não poderá ser superior a 30 dias.</a:t>
            </a:r>
            <a:endParaRPr lang="pt-BR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8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">
            <a:extLst>
              <a:ext uri="{FF2B5EF4-FFF2-40B4-BE49-F238E27FC236}">
                <a16:creationId xmlns:a16="http://schemas.microsoft.com/office/drawing/2014/main" id="{750A5D8F-1868-92A1-EC8C-9C7B1BEC3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111" y="5268050"/>
            <a:ext cx="5431889" cy="1202121"/>
          </a:xfrm>
        </p:spPr>
        <p:txBody>
          <a:bodyPr/>
          <a:lstStyle/>
          <a:p>
            <a:pPr algn="ctr"/>
            <a:r>
              <a:rPr lang="en-US" dirty="0"/>
              <a:t>Ferramenta Federal com </a:t>
            </a:r>
            <a:r>
              <a:rPr lang="en-US" dirty="0" err="1"/>
              <a:t>regras</a:t>
            </a:r>
            <a:r>
              <a:rPr lang="en-US" dirty="0"/>
              <a:t> </a:t>
            </a:r>
            <a:r>
              <a:rPr lang="en-US" dirty="0" err="1"/>
              <a:t>padronizadas</a:t>
            </a:r>
            <a:r>
              <a:rPr lang="en-US" dirty="0"/>
              <a:t> 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utilizadas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entes</a:t>
            </a:r>
            <a:r>
              <a:rPr lang="en-US" dirty="0"/>
              <a:t> da </a:t>
            </a:r>
            <a:r>
              <a:rPr lang="en-US" dirty="0" err="1"/>
              <a:t>Federaçao</a:t>
            </a:r>
            <a:endParaRPr lang="en-US" dirty="0"/>
          </a:p>
        </p:txBody>
      </p:sp>
      <p:sp>
        <p:nvSpPr>
          <p:cNvPr id="8" name="Slide Number Placeholder 1" hidden="1">
            <a:extLst>
              <a:ext uri="{FF2B5EF4-FFF2-40B4-BE49-F238E27FC236}">
                <a16:creationId xmlns:a16="http://schemas.microsoft.com/office/drawing/2014/main" id="{297164D5-F8EF-7383-BE3A-1A464F703C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250" y="6376307"/>
            <a:ext cx="1001486" cy="312511"/>
          </a:xfrm>
        </p:spPr>
        <p:txBody>
          <a:bodyPr/>
          <a:lstStyle/>
          <a:p>
            <a:pPr>
              <a:spcAft>
                <a:spcPts val="600"/>
              </a:spcAft>
            </a:pPr>
            <a:fld id="{BFF64502-6D64-034D-8D79-B3EB431D88A1}" type="slidenum">
              <a:rPr lang="pt-BR" smtClean="0"/>
              <a:pPr>
                <a:spcAft>
                  <a:spcPts val="600"/>
                </a:spcAft>
              </a:pPr>
              <a:t>5</a:t>
            </a:fld>
            <a:endParaRPr lang="pt-BR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161E0F8-CE05-E575-C66C-AA5D242D40F8}"/>
              </a:ext>
            </a:extLst>
          </p:cNvPr>
          <p:cNvSpPr txBox="1">
            <a:spLocks/>
          </p:cNvSpPr>
          <p:nvPr/>
        </p:nvSpPr>
        <p:spPr>
          <a:xfrm>
            <a:off x="6220676" y="2609088"/>
            <a:ext cx="5431889" cy="3877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1" i="0" kern="1200">
                <a:solidFill>
                  <a:schemeClr val="bg1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endParaRPr lang="pt-BR" sz="3200" dirty="0"/>
          </a:p>
          <a:p>
            <a:pPr marL="457200" indent="-457200">
              <a:buFont typeface="Wingdings" pitchFamily="2" charset="2"/>
              <a:buChar char="ü"/>
            </a:pPr>
            <a:r>
              <a:rPr lang="pt-BR" sz="3200" dirty="0"/>
              <a:t>Credenciamento;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pt-BR" sz="3200" dirty="0"/>
              <a:t>Compra de Pronto Pagamento;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pt-BR" sz="3200" dirty="0"/>
              <a:t>PDDE;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pt-BR" sz="3200" dirty="0"/>
              <a:t>Agricultura Familiar (futuro)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pt-BR" sz="3200" dirty="0"/>
              <a:t>Aberto a outros programas futuros (futuro!)</a:t>
            </a:r>
            <a:r>
              <a:rPr lang="en-BR" sz="3200" dirty="0"/>
              <a:t> </a:t>
            </a:r>
            <a:endParaRPr lang="pt-B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F1588-BD11-6A55-17BA-B86534C9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30" y="559255"/>
            <a:ext cx="4483100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C6952827-2F66-64CE-E32A-BD275E317C3F}"/>
              </a:ext>
            </a:extLst>
          </p:cNvPr>
          <p:cNvSpPr txBox="1">
            <a:spLocks/>
          </p:cNvSpPr>
          <p:nvPr/>
        </p:nvSpPr>
        <p:spPr>
          <a:xfrm>
            <a:off x="6345352" y="371856"/>
            <a:ext cx="5431889" cy="242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1" i="0" kern="1200">
                <a:solidFill>
                  <a:schemeClr val="bg1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SOLUÇÃO COM VÁRIOS FUNDAMENTOS JURÍDICOS</a:t>
            </a:r>
          </a:p>
        </p:txBody>
      </p:sp>
    </p:spTree>
    <p:extLst>
      <p:ext uri="{BB962C8B-B14F-4D97-AF65-F5344CB8AC3E}">
        <p14:creationId xmlns:p14="http://schemas.microsoft.com/office/powerpoint/2010/main" val="342352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2826-15DD-DC70-3D03-2018E2935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7BDC989-F821-D32F-2848-159104B6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50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10FD509F-E047-4C91-EEDF-1B6CB1AD6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F061A6C-E1DF-6D25-BEDC-4CC813A8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07162160-C088-39E9-6A5C-E7050BDF4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A0D2067-2513-A70A-C747-823BDE4DE89B}"/>
              </a:ext>
            </a:extLst>
          </p:cNvPr>
          <p:cNvSpPr txBox="1"/>
          <p:nvPr/>
        </p:nvSpPr>
        <p:spPr>
          <a:xfrm>
            <a:off x="4966034" y="807792"/>
            <a:ext cx="6226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Passo 4 – </a:t>
            </a:r>
            <a:r>
              <a:rPr lang="pt-BR" sz="2400" dirty="0">
                <a:solidFill>
                  <a:schemeClr val="accent6"/>
                </a:solidFill>
              </a:rPr>
              <a:t>Preencha o Formulário</a:t>
            </a:r>
            <a:endParaRPr lang="pt-BR" sz="2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8B34FC-8E18-B9CC-9F77-876C929BD0C2}"/>
              </a:ext>
            </a:extLst>
          </p:cNvPr>
          <p:cNvSpPr txBox="1"/>
          <p:nvPr/>
        </p:nvSpPr>
        <p:spPr>
          <a:xfrm>
            <a:off x="5771147" y="2970404"/>
            <a:ext cx="62263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u="none" strike="noStrike" baseline="0" dirty="0">
                <a:latin typeface="Rawline-Regular"/>
              </a:rPr>
              <a:t>Após o preenchimento completo do Formulário de cadastro de oportunidades, </a:t>
            </a:r>
            <a:r>
              <a:rPr lang="pt-BR" sz="2000" b="0" i="0" u="none" strike="noStrike" baseline="0" dirty="0">
                <a:solidFill>
                  <a:schemeClr val="accent5"/>
                </a:solidFill>
                <a:latin typeface="Rawline-Regular"/>
              </a:rPr>
              <a:t>clique em “Salvar”, </a:t>
            </a:r>
            <a:r>
              <a:rPr lang="pt-BR" sz="2000" b="0" i="0" u="none" strike="noStrike" baseline="0" dirty="0">
                <a:latin typeface="Rawline-Regular"/>
              </a:rPr>
              <a:t>no canto inferior direito da tela.</a:t>
            </a:r>
          </a:p>
          <a:p>
            <a:pPr algn="l"/>
            <a:endParaRPr lang="pt-BR" sz="2000" dirty="0"/>
          </a:p>
          <a:p>
            <a:pPr algn="just"/>
            <a:r>
              <a:rPr lang="pt-BR" sz="2000" dirty="0"/>
              <a:t>A demanda será encaminhada para aprovação pela autoridade competente do seu órgão ou entidade.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0EFEBEB-BA68-54CF-D5B5-0A2184968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29" y="1566850"/>
            <a:ext cx="5391935" cy="5012422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C8C80581-00DD-4918-B229-84F8DE4EB9D9}"/>
              </a:ext>
            </a:extLst>
          </p:cNvPr>
          <p:cNvSpPr/>
          <p:nvPr/>
        </p:nvSpPr>
        <p:spPr>
          <a:xfrm>
            <a:off x="5486582" y="6210811"/>
            <a:ext cx="1069356" cy="32175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7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0A17A-E0D0-B036-ABBA-2D30801CD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FC66DFA-A390-41BE-2C79-FFE385BE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51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4F713E6-2C02-112F-5D8E-CF3C25A3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7924B6-59E3-3AF9-71A4-A9F819D9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9E588D0F-33D5-73DC-53DC-7B6675531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706D1A2-638D-E3D3-5EF2-4153E2B910A3}"/>
              </a:ext>
            </a:extLst>
          </p:cNvPr>
          <p:cNvSpPr txBox="1"/>
          <p:nvPr/>
        </p:nvSpPr>
        <p:spPr>
          <a:xfrm>
            <a:off x="4965960" y="930360"/>
            <a:ext cx="622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5 - </a:t>
            </a:r>
            <a:r>
              <a:rPr lang="pt-BR" dirty="0">
                <a:solidFill>
                  <a:schemeClr val="accent6"/>
                </a:solidFill>
              </a:rPr>
              <a:t>A autoridade competente poderá aprovar ou rejeitar a demanda.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79E05F-AF21-CE50-9F08-E8771A66F304}"/>
              </a:ext>
            </a:extLst>
          </p:cNvPr>
          <p:cNvSpPr txBox="1"/>
          <p:nvPr/>
        </p:nvSpPr>
        <p:spPr>
          <a:xfrm>
            <a:off x="6570436" y="3253224"/>
            <a:ext cx="48133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u="none" strike="noStrike" baseline="0" dirty="0">
                <a:latin typeface="Rawline-Regular"/>
              </a:rPr>
              <a:t>No caso de rejeição, o agente demandante será informado. </a:t>
            </a:r>
          </a:p>
          <a:p>
            <a:pPr algn="just"/>
            <a:endParaRPr lang="pt-BR" sz="2000" dirty="0">
              <a:latin typeface="Rawline-Regular"/>
            </a:endParaRPr>
          </a:p>
          <a:p>
            <a:pPr algn="just"/>
            <a:r>
              <a:rPr lang="pt-BR" sz="2000" b="0" i="0" u="none" strike="noStrike" baseline="0" dirty="0">
                <a:latin typeface="Rawline-Regular"/>
              </a:rPr>
              <a:t>Para aprová-la, clique em </a:t>
            </a:r>
            <a:r>
              <a:rPr lang="pt-BR" sz="2000" b="0" i="0" u="none" strike="noStrike" baseline="0" dirty="0">
                <a:solidFill>
                  <a:schemeClr val="accent6"/>
                </a:solidFill>
                <a:latin typeface="Rawline-Regular"/>
              </a:rPr>
              <a:t>“Aprovar demanda”.</a:t>
            </a:r>
            <a:endParaRPr lang="pt-BR" sz="2000" dirty="0">
              <a:solidFill>
                <a:schemeClr val="accent6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1A36173-EAC6-321C-2C2E-8DE74CBCC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3" y="2527772"/>
            <a:ext cx="6020857" cy="23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BF79D-0C2D-0E35-2529-73AA30D37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FBB6BC-12E8-60AC-8926-D0FAE6B9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52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A7826BD-D131-57DA-2460-CB19695C2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DA7EE43-9D3C-114E-3352-1549F5B7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95369CFD-9B3E-CB20-D666-CFA874483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F763573-BB1E-7E3A-A81C-A685E6A06835}"/>
              </a:ext>
            </a:extLst>
          </p:cNvPr>
          <p:cNvSpPr txBox="1"/>
          <p:nvPr/>
        </p:nvSpPr>
        <p:spPr>
          <a:xfrm>
            <a:off x="4965960" y="930360"/>
            <a:ext cx="622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5 - </a:t>
            </a:r>
            <a:r>
              <a:rPr lang="pt-BR" dirty="0">
                <a:solidFill>
                  <a:schemeClr val="accent6"/>
                </a:solidFill>
              </a:rPr>
              <a:t>A autoridade competente poderá aprovar ou rejeitar a demanda.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35E5C06-E7C9-B2CE-2AA1-90418615E965}"/>
              </a:ext>
            </a:extLst>
          </p:cNvPr>
          <p:cNvSpPr txBox="1"/>
          <p:nvPr/>
        </p:nvSpPr>
        <p:spPr>
          <a:xfrm>
            <a:off x="6570436" y="3253224"/>
            <a:ext cx="52405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u="none" strike="noStrike" baseline="0" dirty="0">
                <a:latin typeface="Rawline-Regular"/>
              </a:rPr>
              <a:t>Após a aprovação da demanda, aparecerá uma mensagem confirmando que ela foi aprovada. Com isso, a oportunidade ficará visível na plataforma </a:t>
            </a:r>
            <a:r>
              <a:rPr lang="pt-BR" sz="2400" b="0" i="0" u="none" strike="noStrike" baseline="0" dirty="0" err="1">
                <a:latin typeface="Rawline-Regular"/>
              </a:rPr>
              <a:t>Contrata+Brasil</a:t>
            </a:r>
            <a:r>
              <a:rPr lang="pt-BR" sz="2400" b="0" i="0" u="none" strike="noStrike" baseline="0" dirty="0">
                <a:latin typeface="Rawline-Regular"/>
              </a:rPr>
              <a:t>.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68FFBE-0CA2-3D06-5A16-6B745A571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92308"/>
            <a:ext cx="6262683" cy="327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0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FB0F0-3A92-0269-8BE4-2E2A71714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AA4E00C-5D59-BE59-F8EB-C3AFE1C0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53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B1D759A0-AB8C-CA89-E398-7490B6F36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F495DF40-9049-F6C6-7010-EE28789A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CF355B12-4F76-4152-182A-59DD530B7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CD9528C-0269-C6A7-7245-86737C37D1B5}"/>
              </a:ext>
            </a:extLst>
          </p:cNvPr>
          <p:cNvSpPr txBox="1"/>
          <p:nvPr/>
        </p:nvSpPr>
        <p:spPr>
          <a:xfrm>
            <a:off x="621866" y="2482751"/>
            <a:ext cx="1064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2800" b="0" i="0" u="none" strike="noStrike" baseline="0">
                <a:latin typeface="Rawline-Regular"/>
              </a:defRPr>
            </a:lvl1pPr>
          </a:lstStyle>
          <a:p>
            <a:r>
              <a:rPr lang="pt-BR" dirty="0"/>
              <a:t>O órgão ou entidade </a:t>
            </a:r>
            <a:r>
              <a:rPr lang="pt-BR" b="1" dirty="0"/>
              <a:t>deverá observar </a:t>
            </a:r>
            <a:r>
              <a:rPr lang="pt-BR" dirty="0"/>
              <a:t>os procedimentos legais da sua competência </a:t>
            </a:r>
            <a:r>
              <a:rPr lang="pt-BR" b="1" dirty="0"/>
              <a:t>quanto à reserva orçamentária </a:t>
            </a:r>
            <a:r>
              <a:rPr lang="pt-BR" dirty="0"/>
              <a:t>para a publicação da oportunidade, considerando a observação anterior.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11961C-CDCB-BC0A-9400-D9259E5A13E8}"/>
              </a:ext>
            </a:extLst>
          </p:cNvPr>
          <p:cNvSpPr txBox="1"/>
          <p:nvPr/>
        </p:nvSpPr>
        <p:spPr>
          <a:xfrm>
            <a:off x="952500" y="1903968"/>
            <a:ext cx="219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Observação 1:</a:t>
            </a:r>
          </a:p>
        </p:txBody>
      </p:sp>
    </p:spTree>
    <p:extLst>
      <p:ext uri="{BB962C8B-B14F-4D97-AF65-F5344CB8AC3E}">
        <p14:creationId xmlns:p14="http://schemas.microsoft.com/office/powerpoint/2010/main" val="422016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393F4-2359-5E84-685B-490BE1D7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2D168E1-FF73-9688-0013-DC8B8BD2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54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C6AE98EA-E11B-5F18-C0D9-E5985FD4E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3BCFEA08-015E-4F5C-4321-526060C7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E61E1397-4A20-3F2C-72AF-D4485139E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3239A8-AE85-B069-4C39-DF96ADCA0A8F}"/>
              </a:ext>
            </a:extLst>
          </p:cNvPr>
          <p:cNvSpPr txBox="1"/>
          <p:nvPr/>
        </p:nvSpPr>
        <p:spPr>
          <a:xfrm>
            <a:off x="460399" y="2417066"/>
            <a:ext cx="71704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2800" b="0" i="0" u="none" strike="noStrike" baseline="0">
                <a:latin typeface="Rawline-Regular"/>
              </a:defRPr>
            </a:lvl1pPr>
          </a:lstStyle>
          <a:p>
            <a:r>
              <a:rPr lang="pt-BR" sz="4400" dirty="0">
                <a:solidFill>
                  <a:schemeClr val="bg2">
                    <a:lumMod val="10000"/>
                  </a:schemeClr>
                </a:solidFill>
              </a:rPr>
              <a:t>Será disparado </a:t>
            </a:r>
            <a:r>
              <a:rPr lang="pt-BR" sz="4400" dirty="0">
                <a:solidFill>
                  <a:srgbClr val="00B050"/>
                </a:solidFill>
              </a:rPr>
              <a:t>um Whatsapp </a:t>
            </a:r>
            <a:r>
              <a:rPr lang="pt-BR" sz="4400" dirty="0">
                <a:solidFill>
                  <a:schemeClr val="bg2">
                    <a:lumMod val="10000"/>
                  </a:schemeClr>
                </a:solidFill>
              </a:rPr>
              <a:t>para os fornecedores cadastrados na plataforma daquele município.</a:t>
            </a:r>
          </a:p>
        </p:txBody>
      </p:sp>
      <p:pic>
        <p:nvPicPr>
          <p:cNvPr id="3" name="Picture 2" descr="Whatsapp - ícones de mídia social grátis">
            <a:extLst>
              <a:ext uri="{FF2B5EF4-FFF2-40B4-BE49-F238E27FC236}">
                <a16:creationId xmlns:a16="http://schemas.microsoft.com/office/drawing/2014/main" id="{1399C219-90EC-B263-86E5-8BCE41981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798" y="992458"/>
            <a:ext cx="2849216" cy="284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93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CF6BA-1F7F-9D01-8962-6ECBA6DAE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E5EBD2-C87C-CDAD-E282-2151CF88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55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C90ED729-E96E-F16C-A294-2A6A40AE9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A5EDE52A-5F50-EBBD-0B5E-C315C745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138E0D72-087A-529E-4AAE-973DF4E71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7EE1D15-70EB-9F03-6557-3031FF249A98}"/>
              </a:ext>
            </a:extLst>
          </p:cNvPr>
          <p:cNvSpPr txBox="1"/>
          <p:nvPr/>
        </p:nvSpPr>
        <p:spPr>
          <a:xfrm>
            <a:off x="4965960" y="930360"/>
            <a:ext cx="622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6 – </a:t>
            </a:r>
            <a:r>
              <a:rPr lang="pt-BR" dirty="0">
                <a:solidFill>
                  <a:schemeClr val="accent6"/>
                </a:solidFill>
              </a:rPr>
              <a:t>Clique no menu “Oportunidades do Órgão”.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E63F8BF-A68A-CE19-29DA-C9755FD90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65" y="1816774"/>
            <a:ext cx="6989824" cy="4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AB5D-7623-27EB-9AB9-A9FFF73B4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5B811E1-EC11-E764-261D-E7E24A95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56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D1EDA664-7C11-885A-FCD5-B7CE5FDED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709BBF96-B35B-57A6-BEEC-EA10C421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86347EA0-FA09-5FF6-431A-A1E07DD43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CD8F6F-5F2F-E127-9A28-9F46E127B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" y="1826470"/>
            <a:ext cx="6605203" cy="28155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DBFFF19-655C-CF69-28A9-7815F61FFCFB}"/>
              </a:ext>
            </a:extLst>
          </p:cNvPr>
          <p:cNvSpPr txBox="1"/>
          <p:nvPr/>
        </p:nvSpPr>
        <p:spPr>
          <a:xfrm>
            <a:off x="6702771" y="992458"/>
            <a:ext cx="52451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1" i="0" u="none" strike="noStrike" baseline="0" dirty="0">
                <a:latin typeface="Rawline-Bold"/>
              </a:rPr>
              <a:t>Aguardando aprovação </a:t>
            </a:r>
            <a:r>
              <a:rPr lang="pt-BR" sz="1800" b="0" i="0" u="none" strike="noStrike" baseline="0" dirty="0">
                <a:latin typeface="Rawline-Regular"/>
              </a:rPr>
              <a:t>- Isso indica que a demanda está no ambiente do autorizador para aprová-la.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Rawline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Rawline-Regular"/>
              </a:rPr>
              <a:t> </a:t>
            </a:r>
            <a:r>
              <a:rPr lang="pt-BR" sz="1800" b="1" i="0" u="none" strike="noStrike" baseline="0" dirty="0">
                <a:latin typeface="Rawline-Bold"/>
              </a:rPr>
              <a:t>Aprovada </a:t>
            </a:r>
            <a:r>
              <a:rPr lang="pt-BR" sz="1800" b="0" i="0" u="none" strike="noStrike" baseline="0" dirty="0">
                <a:latin typeface="Rawline-Regular"/>
              </a:rPr>
              <a:t>- Nesse caso, a oportunidade já está publicada e recebendo propostas.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Rawline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1" i="0" u="none" strike="noStrike" baseline="0" dirty="0">
                <a:latin typeface="Rawline-Bold"/>
              </a:rPr>
              <a:t>Em processo de seleção </a:t>
            </a:r>
            <a:r>
              <a:rPr lang="pt-BR" sz="1800" b="0" i="0" u="none" strike="noStrike" baseline="0" dirty="0">
                <a:latin typeface="Rawline-Regular"/>
              </a:rPr>
              <a:t>- Com esse status, o período de envio de propostas terminou e o órgão ou entidade está em processo de seleção do fornecedor.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Rawline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Rawline-Regular"/>
              </a:rPr>
              <a:t> </a:t>
            </a:r>
            <a:r>
              <a:rPr lang="pt-BR" sz="1800" b="1" i="0" u="none" strike="noStrike" baseline="0" dirty="0">
                <a:latin typeface="Rawline-Bold"/>
              </a:rPr>
              <a:t>Selecionada! Em execução </a:t>
            </a:r>
            <a:r>
              <a:rPr lang="pt-BR" sz="1800" b="0" i="0" u="none" strike="noStrike" baseline="0" dirty="0">
                <a:latin typeface="Rawline-Regular"/>
              </a:rPr>
              <a:t>- Nesse caso, a seleção já está finalizada e o órgão pode iniciar o procedimento de contratação e execução.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Rawline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Rawline-Regular"/>
              </a:rPr>
              <a:t> </a:t>
            </a:r>
            <a:r>
              <a:rPr lang="pt-BR" sz="1800" b="1" i="0" u="none" strike="noStrike" baseline="0" dirty="0">
                <a:latin typeface="Rawline-Bold"/>
              </a:rPr>
              <a:t>Avaliação finalizada </a:t>
            </a:r>
            <a:r>
              <a:rPr lang="pt-BR" sz="1800" b="0" i="0" u="none" strike="noStrike" baseline="0" dirty="0">
                <a:latin typeface="Rawline-Regular"/>
              </a:rPr>
              <a:t>- serviço já foi realizado e o órgão já avaliou no sistema.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45109D-4496-3303-AF2F-B18415D3F7AD}"/>
              </a:ext>
            </a:extLst>
          </p:cNvPr>
          <p:cNvSpPr txBox="1"/>
          <p:nvPr/>
        </p:nvSpPr>
        <p:spPr>
          <a:xfrm>
            <a:off x="6955972" y="456089"/>
            <a:ext cx="4427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>
                <a:solidFill>
                  <a:schemeClr val="accent6"/>
                </a:solidFill>
              </a:rPr>
              <a:t>Status da Oportunidade</a:t>
            </a:r>
          </a:p>
        </p:txBody>
      </p:sp>
    </p:spTree>
    <p:extLst>
      <p:ext uri="{BB962C8B-B14F-4D97-AF65-F5344CB8AC3E}">
        <p14:creationId xmlns:p14="http://schemas.microsoft.com/office/powerpoint/2010/main" val="14406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2294-90C8-CDB5-3BF8-5A4B02BFA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05FB95C-C823-B90B-CD31-290FFAC7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57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3591D87-204B-BA11-2955-1FCCB211D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B573802D-3F43-47A9-386F-B5FA4FC0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62747B6-BABD-0159-F89D-8F0D8B292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BAD4CB-4087-40C2-9954-93A01D4D8D64}"/>
              </a:ext>
            </a:extLst>
          </p:cNvPr>
          <p:cNvSpPr txBox="1"/>
          <p:nvPr/>
        </p:nvSpPr>
        <p:spPr>
          <a:xfrm>
            <a:off x="774700" y="2432566"/>
            <a:ext cx="1064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b="0" i="0" u="none" strike="noStrike" baseline="0" dirty="0">
                <a:latin typeface="Rawline-Regular"/>
              </a:rPr>
              <a:t>Durante o período de recebimento das propostas , o órgão ou entidade comprador não terá informação a respeito dos fornecedores que estão apresentando propostas.</a:t>
            </a:r>
            <a:endParaRPr lang="pt-BR" sz="3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F8FEF8-B6FC-FBB1-C36B-BBC87C8B8CCA}"/>
              </a:ext>
            </a:extLst>
          </p:cNvPr>
          <p:cNvSpPr txBox="1"/>
          <p:nvPr/>
        </p:nvSpPr>
        <p:spPr>
          <a:xfrm>
            <a:off x="952500" y="1903968"/>
            <a:ext cx="255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5">
                    <a:lumMod val="75000"/>
                  </a:schemeClr>
                </a:solidFill>
              </a:rPr>
              <a:t>Observação:</a:t>
            </a:r>
          </a:p>
        </p:txBody>
      </p:sp>
    </p:spTree>
    <p:extLst>
      <p:ext uri="{BB962C8B-B14F-4D97-AF65-F5344CB8AC3E}">
        <p14:creationId xmlns:p14="http://schemas.microsoft.com/office/powerpoint/2010/main" val="40593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AF05B-69E8-E0A1-A18A-74CFD6FD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A89D4EC-04B9-3A6E-A6B7-F5EBC5CB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58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8E56B3C1-201D-1BA7-21D2-5240EC942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1403A033-DFC4-9709-7700-A5285FF8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Publicar Oportunidades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605ACC3-C955-EAD9-1D47-82F92120E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01923A-676C-7B09-6F0B-FDCEEA6A70A8}"/>
              </a:ext>
            </a:extLst>
          </p:cNvPr>
          <p:cNvSpPr txBox="1"/>
          <p:nvPr/>
        </p:nvSpPr>
        <p:spPr>
          <a:xfrm>
            <a:off x="4765559" y="526907"/>
            <a:ext cx="622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7 – </a:t>
            </a:r>
            <a:r>
              <a:rPr lang="pt-BR" dirty="0">
                <a:solidFill>
                  <a:schemeClr val="accent6"/>
                </a:solidFill>
              </a:rPr>
              <a:t>Monitoramento das Propostas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48A04F-9CD3-18E0-747E-C5258028D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29" y="1761357"/>
            <a:ext cx="5174872" cy="338922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27FBD5-F951-D68C-B923-22CF23C32B83}"/>
              </a:ext>
            </a:extLst>
          </p:cNvPr>
          <p:cNvSpPr txBox="1"/>
          <p:nvPr/>
        </p:nvSpPr>
        <p:spPr>
          <a:xfrm>
            <a:off x="5786664" y="1522659"/>
            <a:ext cx="6222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u="none" strike="noStrike" baseline="0" dirty="0">
                <a:solidFill>
                  <a:srgbClr val="000000"/>
                </a:solidFill>
                <a:latin typeface="Rawline"/>
              </a:rPr>
              <a:t>Se houver questionamentos, eles aparecerão em </a:t>
            </a:r>
            <a:r>
              <a:rPr lang="pt-BR" sz="2400" b="0" i="0" u="none" strike="noStrike" baseline="0" dirty="0">
                <a:solidFill>
                  <a:schemeClr val="accent5">
                    <a:lumMod val="75000"/>
                  </a:schemeClr>
                </a:solidFill>
                <a:latin typeface="Rawline"/>
              </a:rPr>
              <a:t>“Dúvidas de profissionais</a:t>
            </a:r>
            <a:r>
              <a:rPr lang="pt-BR" sz="2400" b="0" i="1" u="none" strike="noStrike" baseline="0" dirty="0">
                <a:solidFill>
                  <a:schemeClr val="accent5">
                    <a:lumMod val="75000"/>
                  </a:schemeClr>
                </a:solidFill>
                <a:latin typeface="Rawline"/>
              </a:rPr>
              <a:t>”</a:t>
            </a:r>
            <a:r>
              <a:rPr lang="pt-BR" sz="2400" b="0" i="0" u="none" strike="noStrike" baseline="0" dirty="0">
                <a:solidFill>
                  <a:schemeClr val="accent5">
                    <a:lumMod val="75000"/>
                  </a:schemeClr>
                </a:solidFill>
                <a:latin typeface="Rawline"/>
              </a:rPr>
              <a:t>.</a:t>
            </a:r>
          </a:p>
          <a:p>
            <a:pPr algn="just"/>
            <a:endParaRPr lang="pt-BR" sz="2400" dirty="0">
              <a:solidFill>
                <a:srgbClr val="000000"/>
              </a:solidFill>
              <a:latin typeface="Rawline"/>
            </a:endParaRPr>
          </a:p>
          <a:p>
            <a:pPr algn="just"/>
            <a:r>
              <a:rPr lang="pt-BR" sz="2400" b="0" i="0" u="none" strike="noStrike" baseline="0" dirty="0">
                <a:solidFill>
                  <a:srgbClr val="000000"/>
                </a:solidFill>
                <a:latin typeface="Rawline"/>
              </a:rPr>
              <a:t>Para respondê-las, clique em </a:t>
            </a:r>
            <a:r>
              <a:rPr lang="pt-BR" sz="2400" b="0" i="0" u="none" strike="noStrike" baseline="0" dirty="0">
                <a:solidFill>
                  <a:schemeClr val="accent5">
                    <a:lumMod val="75000"/>
                  </a:schemeClr>
                </a:solidFill>
                <a:latin typeface="Rawline"/>
              </a:rPr>
              <a:t>“Responder”. </a:t>
            </a:r>
            <a:endParaRPr lang="pt-BR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3596A3-C29F-5696-BCA9-B5784010B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6664" y="3674179"/>
            <a:ext cx="5884636" cy="270212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DE0A2B1-A74B-5AB3-E4DA-C4EC8B0F8BEB}"/>
              </a:ext>
            </a:extLst>
          </p:cNvPr>
          <p:cNvSpPr txBox="1"/>
          <p:nvPr/>
        </p:nvSpPr>
        <p:spPr>
          <a:xfrm>
            <a:off x="352543" y="5211490"/>
            <a:ext cx="477627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>
                <a:solidFill>
                  <a:schemeClr val="accent6"/>
                </a:solidFill>
                <a:latin typeface="Rawline-Regular"/>
              </a:rPr>
              <a:t>Atenção:</a:t>
            </a:r>
          </a:p>
          <a:p>
            <a:pPr algn="l"/>
            <a:r>
              <a:rPr lang="pt-BR" sz="1800" b="0" i="0" u="none" strike="noStrike" baseline="0" dirty="0">
                <a:latin typeface="Rawline-Regular"/>
              </a:rPr>
              <a:t>As dúvidas encaminhadas pelos fornecedores e as respostas do órgão ou entidade ficarão visíveis para todos </a:t>
            </a:r>
            <a:r>
              <a:rPr lang="pt-BR" sz="1800" b="0" i="0" u="none" strike="noStrike" baseline="0" dirty="0">
                <a:solidFill>
                  <a:schemeClr val="accent5">
                    <a:lumMod val="75000"/>
                  </a:schemeClr>
                </a:solidFill>
                <a:latin typeface="Rawline-Regular"/>
              </a:rPr>
              <a:t>somente quando o órgão público as responderem.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7740-91DA-4526-1C79-1764494C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38AF94E8-0B20-8ABD-B1B4-7E8670F153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76586215-62FA-1FFC-D3DC-7B0A9B2A3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600" y="3655715"/>
            <a:ext cx="10527393" cy="2728801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63EBDF62-6865-9A3E-F1EB-C0B1BAEE0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8" name="Subtítulo 7">
            <a:extLst>
              <a:ext uri="{FF2B5EF4-FFF2-40B4-BE49-F238E27FC236}">
                <a16:creationId xmlns:a16="http://schemas.microsoft.com/office/drawing/2014/main" id="{942EDC4E-CBD2-4C72-53E9-5AE0BD8B1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0" y="3982301"/>
            <a:ext cx="7670800" cy="1569660"/>
          </a:xfr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Decorrido o prazo para apresentação de proposta pelos fornecedores interessados, é momento de o órgão ou entidade selecionar a proposta mais vantajosa para a Administração Pública.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8E86D02-D454-BDDC-86A2-31BEB1DE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Seleção de Fornecedor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ABA15B31-51C3-C33E-3528-7D0677578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CCEBE90-4CE3-97C1-02DE-161F140BFA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B248D-06FA-B804-2B95-C9CBAEF97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74FF29CC-4129-7DE4-7F84-CED3430ED6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" r="184"/>
          <a:stretch/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F11FA5A-1664-423D-916A-58EAAE3C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64502-6D64-034D-8D79-B3EB431D88A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gtree Ligh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gtree Light" pitchFamily="2" charset="0"/>
              <a:ea typeface="+mn-ea"/>
              <a:cs typeface="+mn-cs"/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50399A74-1205-DA81-5FFB-EECCA498D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ED714E76-7FBA-4BEB-4888-30A26945D0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1051" y="1096329"/>
            <a:ext cx="484342" cy="35002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717F39F6-43D3-0AEC-146F-924662110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2129" y="2162851"/>
            <a:ext cx="484342" cy="35002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FA7562C-9851-5063-311C-3DFB5A1D59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60320" y="235391"/>
            <a:ext cx="5183049" cy="937844"/>
          </a:xfrm>
          <a:prstGeom prst="rect">
            <a:avLst/>
          </a:prstGeom>
        </p:spPr>
      </p:pic>
      <p:sp>
        <p:nvSpPr>
          <p:cNvPr id="19" name="Título 6">
            <a:extLst>
              <a:ext uri="{FF2B5EF4-FFF2-40B4-BE49-F238E27FC236}">
                <a16:creationId xmlns:a16="http://schemas.microsoft.com/office/drawing/2014/main" id="{9A0648AA-E5FA-BDA4-2736-CF1E8693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7087"/>
            <a:ext cx="4434674" cy="72690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Agente Público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5573B5C8-A437-6444-9366-BDDD79FAB0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04246" y="1358304"/>
            <a:ext cx="5183049" cy="937844"/>
          </a:xfrm>
          <a:prstGeom prst="rect">
            <a:avLst/>
          </a:prstGeom>
        </p:spPr>
      </p:pic>
      <p:sp>
        <p:nvSpPr>
          <p:cNvPr id="21" name="Título 6">
            <a:extLst>
              <a:ext uri="{FF2B5EF4-FFF2-40B4-BE49-F238E27FC236}">
                <a16:creationId xmlns:a16="http://schemas.microsoft.com/office/drawing/2014/main" id="{34541916-E95D-BD57-84AB-36383DF6D6E5}"/>
              </a:ext>
            </a:extLst>
          </p:cNvPr>
          <p:cNvSpPr txBox="1">
            <a:spLocks/>
          </p:cNvSpPr>
          <p:nvPr/>
        </p:nvSpPr>
        <p:spPr>
          <a:xfrm>
            <a:off x="0" y="1543429"/>
            <a:ext cx="443467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Fornecedor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6B299D6A-420B-3FF4-6E22-4F85DF44D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811399" y="2491156"/>
            <a:ext cx="5183049" cy="937844"/>
          </a:xfrm>
          <a:prstGeom prst="rect">
            <a:avLst/>
          </a:prstGeom>
        </p:spPr>
      </p:pic>
      <p:sp>
        <p:nvSpPr>
          <p:cNvPr id="23" name="Título 6">
            <a:extLst>
              <a:ext uri="{FF2B5EF4-FFF2-40B4-BE49-F238E27FC236}">
                <a16:creationId xmlns:a16="http://schemas.microsoft.com/office/drawing/2014/main" id="{E559C0A0-16ED-2062-3ED2-9B727B4D747D}"/>
              </a:ext>
            </a:extLst>
          </p:cNvPr>
          <p:cNvSpPr txBox="1">
            <a:spLocks/>
          </p:cNvSpPr>
          <p:nvPr/>
        </p:nvSpPr>
        <p:spPr>
          <a:xfrm>
            <a:off x="0" y="2675843"/>
            <a:ext cx="443467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Sociedade</a:t>
            </a:r>
          </a:p>
        </p:txBody>
      </p:sp>
    </p:spTree>
    <p:extLst>
      <p:ext uri="{BB962C8B-B14F-4D97-AF65-F5344CB8AC3E}">
        <p14:creationId xmlns:p14="http://schemas.microsoft.com/office/powerpoint/2010/main" val="405089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BC562-AC60-426E-F1B7-E6AF9433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5560DD97-B8B1-5A9A-7993-3D61AC6E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E7F5F2E-7AAE-CDD1-8D9A-6C830AF66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600" y="3655715"/>
            <a:ext cx="10527393" cy="2728801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FF821CA-850D-D25E-5FD5-9F949111F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8" name="Subtítulo 7">
            <a:extLst>
              <a:ext uri="{FF2B5EF4-FFF2-40B4-BE49-F238E27FC236}">
                <a16:creationId xmlns:a16="http://schemas.microsoft.com/office/drawing/2014/main" id="{CCFC1868-8704-E4BD-D451-5488FD00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642" y="4555708"/>
            <a:ext cx="7670800" cy="584775"/>
          </a:xfrm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Proposta no valor de até R$ 12.545,11.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EFB083C-D4A7-2404-378C-354D4796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Seleção de Fornecedor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3AF5C4E-27F3-EFAE-B019-7B887C6703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2CB375A4-2455-5147-5A02-835A1236C5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7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736FA-6E32-A108-2B7F-C74722E9D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A06C86DF-BDA7-1377-97F1-5E74B7CD5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53DB66D1-C12D-A341-0CA2-6067476B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Seleção de Fornecedor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A46561E3-7243-4256-9D94-8049619A0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359008-CC3A-03F7-1151-0CEDF8CA4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47" y="2216233"/>
            <a:ext cx="6864495" cy="416828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C9AAC1E-81EE-0962-0DB6-50BF0C062828}"/>
              </a:ext>
            </a:extLst>
          </p:cNvPr>
          <p:cNvSpPr txBox="1"/>
          <p:nvPr/>
        </p:nvSpPr>
        <p:spPr>
          <a:xfrm>
            <a:off x="4965960" y="930360"/>
            <a:ext cx="622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1 – </a:t>
            </a:r>
            <a:r>
              <a:rPr lang="pt-BR" dirty="0">
                <a:solidFill>
                  <a:schemeClr val="accent6"/>
                </a:solidFill>
              </a:rPr>
              <a:t>Clique no menu “Oportunidades do Órgão”.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93EB8F-B5E4-2357-8CC1-DCE492B25EDC}"/>
              </a:ext>
            </a:extLst>
          </p:cNvPr>
          <p:cNvSpPr txBox="1"/>
          <p:nvPr/>
        </p:nvSpPr>
        <p:spPr>
          <a:xfrm>
            <a:off x="7647142" y="2851835"/>
            <a:ext cx="41892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baseline="0" dirty="0">
                <a:latin typeface="Rawline-Regular"/>
              </a:rPr>
              <a:t>O agente de contratação deve analisar a proposta e selecionar a de maior vantajosidade para a administração.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2156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893EB-D475-511D-280D-3113F0A72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41F39D47-7C20-220F-7375-591E5A5D5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B8D122C7-9A2F-DE93-75BC-A26AE9E9E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Seleção de Fornecedor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BBAAF491-B95F-B5F3-D4BD-1481CB715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7CED0B3-98CB-3821-86BB-9228648C83B2}"/>
              </a:ext>
            </a:extLst>
          </p:cNvPr>
          <p:cNvSpPr txBox="1"/>
          <p:nvPr/>
        </p:nvSpPr>
        <p:spPr>
          <a:xfrm>
            <a:off x="4314943" y="930360"/>
            <a:ext cx="7419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2 – </a:t>
            </a:r>
            <a:r>
              <a:rPr lang="pt-BR" dirty="0">
                <a:solidFill>
                  <a:schemeClr val="accent6"/>
                </a:solidFill>
              </a:rPr>
              <a:t>conferir as documentações disponibilizadas no Sistema de Cadastro Unificado de Fornecedores (</a:t>
            </a:r>
            <a:r>
              <a:rPr lang="pt-BR" dirty="0" err="1">
                <a:solidFill>
                  <a:schemeClr val="accent6"/>
                </a:solidFill>
              </a:rPr>
              <a:t>Sicaf</a:t>
            </a:r>
            <a:r>
              <a:rPr lang="pt-BR" dirty="0">
                <a:solidFill>
                  <a:schemeClr val="accent6"/>
                </a:solidFill>
              </a:rPr>
              <a:t>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2FC1FDF-67B1-D303-10A0-CBC37A950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72" y="2146220"/>
            <a:ext cx="7296525" cy="427377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1210CA-8736-D79E-6CDB-2EB80087D018}"/>
              </a:ext>
            </a:extLst>
          </p:cNvPr>
          <p:cNvSpPr txBox="1"/>
          <p:nvPr/>
        </p:nvSpPr>
        <p:spPr>
          <a:xfrm>
            <a:off x="514236" y="6384516"/>
            <a:ext cx="622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https://www3.comprasnet.gov.br/sicaf-web/index.jsf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88FC9D5-2EF3-1AC4-48EA-954F9A48FF47}"/>
              </a:ext>
            </a:extLst>
          </p:cNvPr>
          <p:cNvSpPr txBox="1"/>
          <p:nvPr/>
        </p:nvSpPr>
        <p:spPr>
          <a:xfrm>
            <a:off x="7823200" y="2692400"/>
            <a:ext cx="40132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3"/>
                </a:solidFill>
              </a:rPr>
              <a:t>ATENÇÃO:</a:t>
            </a:r>
          </a:p>
          <a:p>
            <a:r>
              <a:rPr lang="pt-BR" sz="2400" dirty="0"/>
              <a:t>O órgão ou entidade </a:t>
            </a:r>
            <a:r>
              <a:rPr lang="pt-BR" sz="2400" b="1" dirty="0"/>
              <a:t>não deverá</a:t>
            </a:r>
            <a:r>
              <a:rPr lang="pt-BR" sz="2400" dirty="0"/>
              <a:t> pedir nenhum documento adicional para a habilitação. </a:t>
            </a:r>
          </a:p>
          <a:p>
            <a:endParaRPr lang="pt-BR" sz="2400" dirty="0"/>
          </a:p>
          <a:p>
            <a:r>
              <a:rPr lang="pt-BR" sz="2400" dirty="0"/>
              <a:t>Se necessário, é possível conferir o edital e as documentações solicitadas.</a:t>
            </a:r>
          </a:p>
        </p:txBody>
      </p:sp>
    </p:spTree>
    <p:extLst>
      <p:ext uri="{BB962C8B-B14F-4D97-AF65-F5344CB8AC3E}">
        <p14:creationId xmlns:p14="http://schemas.microsoft.com/office/powerpoint/2010/main" val="295795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31824-B1A7-6145-F417-E9479AB4F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16155FCE-619B-22F5-ADE3-F8B4665B3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7652AB77-5974-87AC-5B0E-F82531AE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Seleção de Fornecedor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858BCB6-5633-9800-B1EF-91257CEFF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4CB3674-4EBF-D236-43FE-BD8B2043E253}"/>
              </a:ext>
            </a:extLst>
          </p:cNvPr>
          <p:cNvSpPr txBox="1"/>
          <p:nvPr/>
        </p:nvSpPr>
        <p:spPr>
          <a:xfrm>
            <a:off x="4314943" y="930360"/>
            <a:ext cx="7419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2 – </a:t>
            </a:r>
            <a:r>
              <a:rPr lang="pt-BR" dirty="0">
                <a:solidFill>
                  <a:schemeClr val="accent6"/>
                </a:solidFill>
              </a:rPr>
              <a:t>Conferir as documentações disponibilizadas no Sistema de Cadastro Unificado de Fornecedores (</a:t>
            </a:r>
            <a:r>
              <a:rPr lang="pt-BR" dirty="0" err="1">
                <a:solidFill>
                  <a:schemeClr val="accent6"/>
                </a:solidFill>
              </a:rPr>
              <a:t>Sicaf</a:t>
            </a:r>
            <a:r>
              <a:rPr lang="pt-BR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3414ABA-EAB2-BF7B-0117-B5C2291823A7}"/>
              </a:ext>
            </a:extLst>
          </p:cNvPr>
          <p:cNvSpPr txBox="1"/>
          <p:nvPr/>
        </p:nvSpPr>
        <p:spPr>
          <a:xfrm>
            <a:off x="520700" y="2851835"/>
            <a:ext cx="10820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Se alguma certidão estiver vencida, o órgão ou entidade poderá contatar o fornecedor para regularização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717E4EC-085A-7505-327C-A39CDACBC938}"/>
              </a:ext>
            </a:extLst>
          </p:cNvPr>
          <p:cNvSpPr txBox="1"/>
          <p:nvPr/>
        </p:nvSpPr>
        <p:spPr>
          <a:xfrm>
            <a:off x="520700" y="2390170"/>
            <a:ext cx="202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Observação: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DF7AAE-EBC8-8564-E922-561EF99C3AAA}"/>
              </a:ext>
            </a:extLst>
          </p:cNvPr>
          <p:cNvSpPr txBox="1"/>
          <p:nvPr/>
        </p:nvSpPr>
        <p:spPr>
          <a:xfrm>
            <a:off x="7806089" y="5380522"/>
            <a:ext cx="4023922" cy="646331"/>
          </a:xfrm>
          <a:custGeom>
            <a:avLst/>
            <a:gdLst>
              <a:gd name="connsiteX0" fmla="*/ 0 w 4023922"/>
              <a:gd name="connsiteY0" fmla="*/ 0 h 646331"/>
              <a:gd name="connsiteX1" fmla="*/ 534607 w 4023922"/>
              <a:gd name="connsiteY1" fmla="*/ 0 h 646331"/>
              <a:gd name="connsiteX2" fmla="*/ 988735 w 4023922"/>
              <a:gd name="connsiteY2" fmla="*/ 0 h 646331"/>
              <a:gd name="connsiteX3" fmla="*/ 1603820 w 4023922"/>
              <a:gd name="connsiteY3" fmla="*/ 0 h 646331"/>
              <a:gd name="connsiteX4" fmla="*/ 2259145 w 4023922"/>
              <a:gd name="connsiteY4" fmla="*/ 0 h 646331"/>
              <a:gd name="connsiteX5" fmla="*/ 2713273 w 4023922"/>
              <a:gd name="connsiteY5" fmla="*/ 0 h 646331"/>
              <a:gd name="connsiteX6" fmla="*/ 3247880 w 4023922"/>
              <a:gd name="connsiteY6" fmla="*/ 0 h 646331"/>
              <a:gd name="connsiteX7" fmla="*/ 4023922 w 4023922"/>
              <a:gd name="connsiteY7" fmla="*/ 0 h 646331"/>
              <a:gd name="connsiteX8" fmla="*/ 4023922 w 4023922"/>
              <a:gd name="connsiteY8" fmla="*/ 329629 h 646331"/>
              <a:gd name="connsiteX9" fmla="*/ 4023922 w 4023922"/>
              <a:gd name="connsiteY9" fmla="*/ 646331 h 646331"/>
              <a:gd name="connsiteX10" fmla="*/ 3569794 w 4023922"/>
              <a:gd name="connsiteY10" fmla="*/ 646331 h 646331"/>
              <a:gd name="connsiteX11" fmla="*/ 3035187 w 4023922"/>
              <a:gd name="connsiteY11" fmla="*/ 646331 h 646331"/>
              <a:gd name="connsiteX12" fmla="*/ 2540819 w 4023922"/>
              <a:gd name="connsiteY12" fmla="*/ 646331 h 646331"/>
              <a:gd name="connsiteX13" fmla="*/ 2046452 w 4023922"/>
              <a:gd name="connsiteY13" fmla="*/ 646331 h 646331"/>
              <a:gd name="connsiteX14" fmla="*/ 1592323 w 4023922"/>
              <a:gd name="connsiteY14" fmla="*/ 646331 h 646331"/>
              <a:gd name="connsiteX15" fmla="*/ 1017477 w 4023922"/>
              <a:gd name="connsiteY15" fmla="*/ 646331 h 646331"/>
              <a:gd name="connsiteX16" fmla="*/ 523110 w 4023922"/>
              <a:gd name="connsiteY16" fmla="*/ 646331 h 646331"/>
              <a:gd name="connsiteX17" fmla="*/ 0 w 4023922"/>
              <a:gd name="connsiteY17" fmla="*/ 646331 h 646331"/>
              <a:gd name="connsiteX18" fmla="*/ 0 w 4023922"/>
              <a:gd name="connsiteY18" fmla="*/ 329629 h 646331"/>
              <a:gd name="connsiteX19" fmla="*/ 0 w 4023922"/>
              <a:gd name="connsiteY19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023922" h="646331" extrusionOk="0">
                <a:moveTo>
                  <a:pt x="0" y="0"/>
                </a:moveTo>
                <a:cubicBezTo>
                  <a:pt x="156830" y="-41658"/>
                  <a:pt x="425578" y="21429"/>
                  <a:pt x="534607" y="0"/>
                </a:cubicBezTo>
                <a:cubicBezTo>
                  <a:pt x="643636" y="-21429"/>
                  <a:pt x="867354" y="23024"/>
                  <a:pt x="988735" y="0"/>
                </a:cubicBezTo>
                <a:cubicBezTo>
                  <a:pt x="1110116" y="-23024"/>
                  <a:pt x="1479434" y="73084"/>
                  <a:pt x="1603820" y="0"/>
                </a:cubicBezTo>
                <a:cubicBezTo>
                  <a:pt x="1728206" y="-73084"/>
                  <a:pt x="2017046" y="15449"/>
                  <a:pt x="2259145" y="0"/>
                </a:cubicBezTo>
                <a:cubicBezTo>
                  <a:pt x="2501244" y="-15449"/>
                  <a:pt x="2564465" y="12798"/>
                  <a:pt x="2713273" y="0"/>
                </a:cubicBezTo>
                <a:cubicBezTo>
                  <a:pt x="2862081" y="-12798"/>
                  <a:pt x="3125463" y="52447"/>
                  <a:pt x="3247880" y="0"/>
                </a:cubicBezTo>
                <a:cubicBezTo>
                  <a:pt x="3370297" y="-52447"/>
                  <a:pt x="3675705" y="17301"/>
                  <a:pt x="4023922" y="0"/>
                </a:cubicBezTo>
                <a:cubicBezTo>
                  <a:pt x="4056905" y="74974"/>
                  <a:pt x="4020345" y="178439"/>
                  <a:pt x="4023922" y="329629"/>
                </a:cubicBezTo>
                <a:cubicBezTo>
                  <a:pt x="4027499" y="480819"/>
                  <a:pt x="4009238" y="525472"/>
                  <a:pt x="4023922" y="646331"/>
                </a:cubicBezTo>
                <a:cubicBezTo>
                  <a:pt x="3930653" y="659650"/>
                  <a:pt x="3728781" y="617858"/>
                  <a:pt x="3569794" y="646331"/>
                </a:cubicBezTo>
                <a:cubicBezTo>
                  <a:pt x="3410807" y="674804"/>
                  <a:pt x="3238967" y="603266"/>
                  <a:pt x="3035187" y="646331"/>
                </a:cubicBezTo>
                <a:cubicBezTo>
                  <a:pt x="2831407" y="689396"/>
                  <a:pt x="2684873" y="595846"/>
                  <a:pt x="2540819" y="646331"/>
                </a:cubicBezTo>
                <a:cubicBezTo>
                  <a:pt x="2396765" y="696816"/>
                  <a:pt x="2255764" y="595584"/>
                  <a:pt x="2046452" y="646331"/>
                </a:cubicBezTo>
                <a:cubicBezTo>
                  <a:pt x="1837140" y="697078"/>
                  <a:pt x="1715046" y="634321"/>
                  <a:pt x="1592323" y="646331"/>
                </a:cubicBezTo>
                <a:cubicBezTo>
                  <a:pt x="1469600" y="658341"/>
                  <a:pt x="1270887" y="602823"/>
                  <a:pt x="1017477" y="646331"/>
                </a:cubicBezTo>
                <a:cubicBezTo>
                  <a:pt x="764067" y="689839"/>
                  <a:pt x="754769" y="617176"/>
                  <a:pt x="523110" y="646331"/>
                </a:cubicBezTo>
                <a:cubicBezTo>
                  <a:pt x="291451" y="675486"/>
                  <a:pt x="179831" y="634473"/>
                  <a:pt x="0" y="646331"/>
                </a:cubicBezTo>
                <a:cubicBezTo>
                  <a:pt x="-33785" y="579736"/>
                  <a:pt x="7702" y="431868"/>
                  <a:pt x="0" y="329629"/>
                </a:cubicBezTo>
                <a:cubicBezTo>
                  <a:pt x="-7702" y="227390"/>
                  <a:pt x="19559" y="66559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2155971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P</a:t>
            </a:r>
            <a:r>
              <a:rPr lang="pt-BR" sz="1800" b="0" i="0" u="none" strike="noStrike" baseline="0" dirty="0">
                <a:solidFill>
                  <a:srgbClr val="000000"/>
                </a:solidFill>
              </a:rPr>
              <a:t>razo de até 2 (dois) dias úteis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</a:rPr>
              <a:t>(ite</a:t>
            </a:r>
            <a:r>
              <a:rPr lang="pt-BR" dirty="0">
                <a:solidFill>
                  <a:srgbClr val="000000"/>
                </a:solidFill>
              </a:rPr>
              <a:t>m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4.7.1, edital de credenciamento)</a:t>
            </a:r>
            <a:r>
              <a:rPr lang="pt-BR" sz="1800" b="0" i="0" u="none" strike="noStrike" baseline="0" dirty="0">
                <a:solidFill>
                  <a:srgbClr val="000000"/>
                </a:solidFill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568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1016-53D3-E065-6B3B-DCFF35A62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668DDC89-6507-FF8F-A498-927C01552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A9E063F1-8FAD-0CAD-AADD-03556B3D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Seleção de Fornecedor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F2414E3-25C1-9D31-A5B1-1E4EF77A5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BCF182F-EC96-B16D-98CD-55D50646B3F9}"/>
              </a:ext>
            </a:extLst>
          </p:cNvPr>
          <p:cNvSpPr txBox="1"/>
          <p:nvPr/>
        </p:nvSpPr>
        <p:spPr>
          <a:xfrm>
            <a:off x="4314943" y="930360"/>
            <a:ext cx="7419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3 – </a:t>
            </a:r>
            <a:r>
              <a:rPr lang="pt-BR" dirty="0">
                <a:solidFill>
                  <a:schemeClr val="accent6"/>
                </a:solidFill>
              </a:rPr>
              <a:t>Se a situação do fornecedor estiver regular, o órgão ou entidade selecionará o fornecedor.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1C1715-6960-7DB2-ACA4-7E7E34ED1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1930253"/>
            <a:ext cx="10578073" cy="33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5194-3192-D2ED-8556-DE5D009F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394A48C8-4BB4-6A56-804F-0B2A7BFB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60912B93-CABC-832F-C18C-44E86BC5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Seleção de Fornecedor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03D19213-14CB-83DB-9D85-57CF5D745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699BDB3-DF06-4B1D-9404-F7DC167001A3}"/>
              </a:ext>
            </a:extLst>
          </p:cNvPr>
          <p:cNvSpPr txBox="1"/>
          <p:nvPr/>
        </p:nvSpPr>
        <p:spPr>
          <a:xfrm>
            <a:off x="4314943" y="930360"/>
            <a:ext cx="7419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4 – </a:t>
            </a:r>
            <a:r>
              <a:rPr lang="pt-BR" dirty="0">
                <a:solidFill>
                  <a:schemeClr val="accent6"/>
                </a:solidFill>
              </a:rPr>
              <a:t>Se a situação do fornecedor estiver regular, o órgão ou entidade selecionará o fornecedor.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D6503E8-4603-0DA8-177C-9FCBD8C1975F}"/>
              </a:ext>
            </a:extLst>
          </p:cNvPr>
          <p:cNvSpPr txBox="1"/>
          <p:nvPr/>
        </p:nvSpPr>
        <p:spPr>
          <a:xfrm>
            <a:off x="6096000" y="2840335"/>
            <a:ext cx="56515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800" b="0" i="0" u="none" strike="noStrike" baseline="0" dirty="0">
                <a:solidFill>
                  <a:srgbClr val="000000"/>
                </a:solidFill>
                <a:latin typeface="Rawline"/>
              </a:rPr>
              <a:t>Caso a proposta mais viável para a administração não seja a que ficou em primeiro lugar (a de menor valor), o órgão deverá justificar sua escolha.</a:t>
            </a:r>
            <a:endParaRPr lang="pt-BR" sz="2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EFD8D8-5EAB-2635-A21C-056488A01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" y="1636482"/>
            <a:ext cx="5886753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D5C3C-6798-7D3F-ADDB-B315AEB8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C34ACD68-B09E-2693-A830-A82C7F9D8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305925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6CFA2A75-0297-6761-F05D-B16FC953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Seleção de Fornecedor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0EDF2658-E1DC-CED1-4557-5863E85AB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705FDE8-7C6E-D2D6-DDE0-D8238A9ABD0A}"/>
              </a:ext>
            </a:extLst>
          </p:cNvPr>
          <p:cNvSpPr txBox="1"/>
          <p:nvPr/>
        </p:nvSpPr>
        <p:spPr>
          <a:xfrm>
            <a:off x="4314943" y="930360"/>
            <a:ext cx="7419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5 – </a:t>
            </a:r>
            <a:r>
              <a:rPr lang="pt-BR" dirty="0">
                <a:solidFill>
                  <a:schemeClr val="accent6"/>
                </a:solidFill>
              </a:rPr>
              <a:t>Aprovação pela Autoridade Competente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F7547B-A981-7D3B-5A96-18154E801863}"/>
              </a:ext>
            </a:extLst>
          </p:cNvPr>
          <p:cNvSpPr txBox="1"/>
          <p:nvPr/>
        </p:nvSpPr>
        <p:spPr>
          <a:xfrm>
            <a:off x="711200" y="2967335"/>
            <a:ext cx="10642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800" b="0" i="0" u="none" strike="noStrike" baseline="0" dirty="0">
                <a:latin typeface="Rawline-Regular"/>
              </a:rPr>
              <a:t>Se aprovada, a inexigibilidade será publicada no PNCP com a informação do fornecedor vencedor.</a:t>
            </a:r>
          </a:p>
          <a:p>
            <a:pPr algn="l"/>
            <a:endParaRPr lang="pt-BR" sz="2800" b="0" i="0" u="none" strike="noStrike" baseline="0" dirty="0">
              <a:latin typeface="Rawline-Regular"/>
            </a:endParaRPr>
          </a:p>
          <a:p>
            <a:pPr algn="l"/>
            <a:r>
              <a:rPr lang="pt-BR" sz="2800" b="0" i="0" u="none" strike="noStrike" baseline="0" dirty="0">
                <a:latin typeface="Rawline-Regular"/>
              </a:rPr>
              <a:t>O órgão ou entidade poderá gerar um PDF como resumo do processo de contratação.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10895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10415-4F32-FA20-4F03-FB8738835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7A478EA0-369B-79E4-30F3-7F727116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7D74DDE-7A1C-14A4-1BCE-42E195D9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67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A9FC36E-6B88-8B07-C729-4DA0E3FD8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200" y="3949308"/>
            <a:ext cx="3384603" cy="2728801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5801980-263E-8AA5-362D-FE5A15C10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8" name="Subtítulo 7">
            <a:extLst>
              <a:ext uri="{FF2B5EF4-FFF2-40B4-BE49-F238E27FC236}">
                <a16:creationId xmlns:a16="http://schemas.microsoft.com/office/drawing/2014/main" id="{0444A39B-2289-0879-F9BE-1BCA2E40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972" y="4275932"/>
            <a:ext cx="2269489" cy="400110"/>
          </a:xfr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CONTRATAÇÃO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549D73E-E9AF-DCC1-6544-7465A5E6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4070814" cy="726905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accent2"/>
                </a:solidFill>
              </a:rPr>
              <a:t>Contratar e Avaliar Fornecedor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742F1897-272E-3706-CD73-D438D7A2BB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207" y="3279392"/>
            <a:ext cx="933658" cy="67474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84E2B6E6-0952-D496-5490-AC10AF04A8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3105EBA3-E444-7D16-ECAD-B19DF80EB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865" y="3832345"/>
            <a:ext cx="3384603" cy="2728801"/>
          </a:xfrm>
          <a:prstGeom prst="rect">
            <a:avLst/>
          </a:prstGeom>
        </p:spPr>
      </p:pic>
      <p:sp>
        <p:nvSpPr>
          <p:cNvPr id="3" name="Subtítulo 7">
            <a:extLst>
              <a:ext uri="{FF2B5EF4-FFF2-40B4-BE49-F238E27FC236}">
                <a16:creationId xmlns:a16="http://schemas.microsoft.com/office/drawing/2014/main" id="{7055FD4A-EE88-E22E-3D3B-C5C267DCB7D0}"/>
              </a:ext>
            </a:extLst>
          </p:cNvPr>
          <p:cNvSpPr txBox="1">
            <a:spLocks/>
          </p:cNvSpPr>
          <p:nvPr/>
        </p:nvSpPr>
        <p:spPr>
          <a:xfrm>
            <a:off x="5146637" y="4158969"/>
            <a:ext cx="2269489" cy="140551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>
                <a:solidFill>
                  <a:schemeClr val="bg1"/>
                </a:solidFill>
              </a:rPr>
              <a:t>PRESTAÇÃO DO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SERVIÇO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9274EB6-9B0B-4518-7188-8541C47DE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5000" y="3704750"/>
            <a:ext cx="3384603" cy="2728801"/>
          </a:xfrm>
          <a:prstGeom prst="rect">
            <a:avLst/>
          </a:prstGeom>
        </p:spPr>
      </p:pic>
      <p:sp>
        <p:nvSpPr>
          <p:cNvPr id="5" name="Subtítulo 7">
            <a:extLst>
              <a:ext uri="{FF2B5EF4-FFF2-40B4-BE49-F238E27FC236}">
                <a16:creationId xmlns:a16="http://schemas.microsoft.com/office/drawing/2014/main" id="{B16EEFD3-7C13-CF3C-6D5B-F7CF03CBDCA9}"/>
              </a:ext>
            </a:extLst>
          </p:cNvPr>
          <p:cNvSpPr txBox="1">
            <a:spLocks/>
          </p:cNvSpPr>
          <p:nvPr/>
        </p:nvSpPr>
        <p:spPr>
          <a:xfrm>
            <a:off x="8325772" y="4031374"/>
            <a:ext cx="2269489" cy="12003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950DA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>
                <a:solidFill>
                  <a:schemeClr val="bg1"/>
                </a:solidFill>
              </a:rPr>
              <a:t>AVALIAÇÃO DO FORNECEDOR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4E11BE7-6427-7FDC-9E2C-A282EA90D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8872" y="3162429"/>
            <a:ext cx="933658" cy="67474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B766FFD-6952-CC6F-4BB7-7C23EC5C60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7375" y="3034834"/>
            <a:ext cx="933658" cy="67474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1CBDF95-5A32-58C6-BACF-71A0C83601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61336" y="3168926"/>
            <a:ext cx="585735" cy="41391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9F8C24E2-89E2-F57E-8669-DD33893082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5343" y="3409804"/>
            <a:ext cx="585735" cy="413919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F8620B0-C54D-F492-82DD-7CF8CB8C34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93702" y="3303590"/>
            <a:ext cx="585735" cy="413919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500838B9-628D-E376-3B92-8E6D5EB1A7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pic>
        <p:nvPicPr>
          <p:cNvPr id="21" name="Imagem 20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4968B23F-82AD-D5F0-4306-7F3310F9363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57481" y="1432550"/>
            <a:ext cx="14478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B36E-CC21-AC37-A912-E78485070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29E689A-550E-95ED-E988-AF28397C5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12192000" cy="686308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8C75B32-B80B-CBE4-6E13-89C18D767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7070" y="3391046"/>
            <a:ext cx="9952023" cy="3205699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1171921-BD14-937C-67CA-B1E3BA01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68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1F755EB-44A1-EFD3-23A1-21A85D71C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354" y="2684115"/>
            <a:ext cx="484342" cy="35002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66371B10-F344-3E5F-8B4D-37B6EC40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461" y="4471721"/>
            <a:ext cx="6641996" cy="800803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rgbClr val="2950DA"/>
                </a:solidFill>
              </a:rPr>
              <a:t>Para o fornecedor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13677733-7509-FD65-81A1-32CDEE4C86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627" y="3391587"/>
            <a:ext cx="1616795" cy="352143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EFAA7DB4-201F-3164-ED7F-63C1B7C4B1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9880" y="3040712"/>
            <a:ext cx="1616795" cy="352143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79533668-8F5C-6BD6-133B-A94B3B6DE4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98C8ADC-AA24-C8FB-744C-0B285C5D18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85033" y="4483680"/>
            <a:ext cx="723284" cy="5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2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CC281-CF75-03F7-8468-17765F554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3029ECF9-4D8C-8857-4AF1-D7632079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63080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6101FA-F138-B410-6A8F-119D9115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69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AF3010E1-0171-FFB2-FDAD-40129340D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4450" y="363096"/>
            <a:ext cx="9876931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C4300A5-6EF3-7C62-4FD0-DEA52908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8618"/>
            <a:ext cx="7913552" cy="726905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99CC15B-7F0F-17DB-65A3-02A339091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69C1BA1-2E44-7250-0FD1-2D37ED276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5000" y="3704750"/>
            <a:ext cx="3384603" cy="272880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481A7BF8-D74E-9D00-9A71-235B3C96C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8336" y="3529735"/>
            <a:ext cx="484342" cy="3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E2906-67A1-EFF6-8131-683FCAF9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BE26170-6A3A-3480-F20B-4884EDAF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86E9BDF8-2374-EEA3-131E-8D5D25735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7070" y="3391046"/>
            <a:ext cx="9952023" cy="3205699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D2D8BA8-F9C0-0E34-E35D-7F1B7F1F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7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705AA3C-76F3-82AD-5377-3BA17495F9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354" y="2684115"/>
            <a:ext cx="484342" cy="35002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95DB0D8-0186-8C0E-472D-83435822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461" y="4471721"/>
            <a:ext cx="6641996" cy="800803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rgbClr val="2950DA"/>
                </a:solidFill>
              </a:rPr>
              <a:t>Para o agente público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BA746B0E-ED5D-5FBA-3C80-05CD05566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627" y="3391587"/>
            <a:ext cx="1616795" cy="352143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0B9C17E7-A52E-ADB4-90F9-0D924E1B8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9880" y="3040712"/>
            <a:ext cx="1616795" cy="352143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0BAFEBB1-B4C2-219E-2770-DB468B973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81A609DE-81F7-CA9F-85F1-7D7FCB2E28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85033" y="4483680"/>
            <a:ext cx="723284" cy="5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9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A1547-B494-DF64-BFFC-AE81D94C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180DF52-EF4D-69F7-940D-04D02479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70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DEB3B998-5254-F55A-6A7E-2F02A432B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246AA3D-882C-2C8D-598C-E44A5675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B20A5DC-6BF7-0130-EE0C-49509722D91E}"/>
              </a:ext>
            </a:extLst>
          </p:cNvPr>
          <p:cNvSpPr txBox="1"/>
          <p:nvPr/>
        </p:nvSpPr>
        <p:spPr>
          <a:xfrm>
            <a:off x="4314943" y="930360"/>
            <a:ext cx="7419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1 – </a:t>
            </a:r>
            <a:r>
              <a:rPr lang="pt-BR" dirty="0">
                <a:solidFill>
                  <a:schemeClr val="accent6"/>
                </a:solidFill>
              </a:rPr>
              <a:t>ACESSE A PÁGINA DA PLATAFORMA</a:t>
            </a: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D0C34110-61BC-3F86-6421-19A255D8CF6B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6651B76-E44F-11BD-2DFB-A17C5E1F2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111" y="3018939"/>
            <a:ext cx="10374779" cy="195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0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30A9-EEE9-5D70-D2C9-F8E0AAE0C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C970C71-AF52-84A3-B214-6FD95585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71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0D05A895-C7BD-AD04-CD50-BE26BA2B5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C921ED09-F502-0179-786F-A4C201F47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45B3127-8A4D-A492-A267-7C3213BFA481}"/>
              </a:ext>
            </a:extLst>
          </p:cNvPr>
          <p:cNvSpPr txBox="1"/>
          <p:nvPr/>
        </p:nvSpPr>
        <p:spPr>
          <a:xfrm>
            <a:off x="4314943" y="930360"/>
            <a:ext cx="7419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dirty="0"/>
              <a:t>Passo 2 – </a:t>
            </a:r>
            <a:r>
              <a:rPr lang="pt-BR" dirty="0">
                <a:solidFill>
                  <a:schemeClr val="accent6"/>
                </a:solidFill>
              </a:rPr>
              <a:t>CLIQUE NO BANNER DA PÁGINA INICIAL</a:t>
            </a: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1A8B120A-63D9-2768-C600-2499C26B224D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530DFE9-7CCE-40F2-2F39-55F44C342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4409" y="1712682"/>
            <a:ext cx="6860373" cy="49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9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CDCAF-E5D6-1124-F2ED-648336FE7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71C3006-C874-74A9-A58F-7AE7F5DE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72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0A1D1A8-1E71-87BE-8368-5D587181F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25A4AA71-E7B5-DD20-3D01-555900EAF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215C09C-BCAA-C8CE-E002-A5A288DFDE1D}"/>
              </a:ext>
            </a:extLst>
          </p:cNvPr>
          <p:cNvSpPr txBox="1"/>
          <p:nvPr/>
        </p:nvSpPr>
        <p:spPr>
          <a:xfrm>
            <a:off x="4471268" y="618881"/>
            <a:ext cx="763292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pPr marL="1524000" indent="-1524000"/>
            <a:r>
              <a:rPr lang="pt-BR" sz="2800" dirty="0"/>
              <a:t>Passo 3 – </a:t>
            </a:r>
            <a:r>
              <a:rPr lang="pt-BR" dirty="0">
                <a:solidFill>
                  <a:schemeClr val="accent6"/>
                </a:solidFill>
              </a:rPr>
              <a:t>CLIQUE EM “Entrar com gov.br” e </a:t>
            </a:r>
          </a:p>
          <a:p>
            <a:pPr marL="1524000"/>
            <a:r>
              <a:rPr lang="pt-BR" dirty="0">
                <a:solidFill>
                  <a:schemeClr val="accent6"/>
                </a:solidFill>
              </a:rPr>
              <a:t>FAÇA LOGIN</a:t>
            </a: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4F0EFA00-78EF-B84B-31B9-30264196AE54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E42AD6-CDC8-B51F-7592-10F28D0BC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91" y="1511433"/>
            <a:ext cx="8820972" cy="458393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59D920-323A-B0A7-0D33-3E531B90D43F}"/>
              </a:ext>
            </a:extLst>
          </p:cNvPr>
          <p:cNvSpPr txBox="1"/>
          <p:nvPr/>
        </p:nvSpPr>
        <p:spPr>
          <a:xfrm>
            <a:off x="255504" y="6140138"/>
            <a:ext cx="11479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0" i="0" u="none" strike="noStrike" baseline="0" dirty="0">
                <a:solidFill>
                  <a:srgbClr val="002060"/>
                </a:solidFill>
                <a:latin typeface="Rawline"/>
              </a:rPr>
              <a:t>Se você ainda não tem cadastro no gov.br, vai precisar fazer. Digite seu CPF e siga as etapas para se cadastrar.</a:t>
            </a:r>
            <a:endParaRPr lang="pt-BR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0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958D4-D49E-190C-C3CB-FB20882A5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C809451-DDA4-7DF0-2ABC-DD30F136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73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DE7557C-BD2B-9561-DB07-8C29010FB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53681844-998B-B829-2564-BF8D1B571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3D1409D-9E9D-0730-C1B3-1BEE42B24E7E}"/>
              </a:ext>
            </a:extLst>
          </p:cNvPr>
          <p:cNvSpPr txBox="1"/>
          <p:nvPr/>
        </p:nvSpPr>
        <p:spPr>
          <a:xfrm>
            <a:off x="4471268" y="618881"/>
            <a:ext cx="763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pPr marL="1524000" indent="-1524000"/>
            <a:r>
              <a:rPr lang="pt-BR" sz="2800" dirty="0"/>
              <a:t>Passo 3 – </a:t>
            </a:r>
            <a:r>
              <a:rPr lang="pt-BR" dirty="0">
                <a:solidFill>
                  <a:schemeClr val="accent6"/>
                </a:solidFill>
              </a:rPr>
              <a:t>CLIQUE EM “Autorizar”</a:t>
            </a: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AC90D2DD-A478-91C5-F900-6927A3A78A55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247F8F-A572-9C72-3AF8-CFF3ACB91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91" y="1971587"/>
            <a:ext cx="8179220" cy="45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0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E1F3A-B737-DD24-E3A1-34C4EB8B4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CE8957-F6BB-DC33-C535-9619F600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74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D05E975D-8550-9243-8EED-B6C0957C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E0DD4A5D-7DBB-32BD-A0D1-4A145C01F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88F0CC1-7291-AEA2-B6FB-0D229B2C77B0}"/>
              </a:ext>
            </a:extLst>
          </p:cNvPr>
          <p:cNvSpPr txBox="1"/>
          <p:nvPr/>
        </p:nvSpPr>
        <p:spPr>
          <a:xfrm>
            <a:off x="4314943" y="930360"/>
            <a:ext cx="76329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4 – </a:t>
            </a:r>
            <a:r>
              <a:rPr lang="pt-BR" sz="2800" dirty="0">
                <a:solidFill>
                  <a:schemeClr val="accent6"/>
                </a:solidFill>
              </a:rPr>
              <a:t>Na página inicial, clique no menu localizado no canto superior esquerdo</a:t>
            </a: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408B1CA7-AB06-C73E-963A-81F0C7C21DB3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393679-8D96-2C8F-D8A4-DA538E983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31320"/>
            <a:ext cx="9118295" cy="42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2C743-B7BA-A62A-F30C-80FA4482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A337DA-B87A-4949-305F-C8A882A3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75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FBAC2A6-71E5-01DD-29D2-B07F81E7C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7C1569-C658-F92D-3FFF-8E1E03A50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40F560D1-9267-7D2D-5CCC-EA6FC2A579BB}"/>
              </a:ext>
            </a:extLst>
          </p:cNvPr>
          <p:cNvSpPr txBox="1"/>
          <p:nvPr/>
        </p:nvSpPr>
        <p:spPr>
          <a:xfrm>
            <a:off x="4314943" y="930360"/>
            <a:ext cx="763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5 – </a:t>
            </a:r>
            <a:r>
              <a:rPr lang="pt-BR" sz="2800" dirty="0">
                <a:solidFill>
                  <a:schemeClr val="accent1"/>
                </a:solidFill>
              </a:rPr>
              <a:t>C</a:t>
            </a:r>
            <a:r>
              <a:rPr lang="pt-BR" sz="2800" dirty="0">
                <a:solidFill>
                  <a:schemeClr val="accent6"/>
                </a:solidFill>
              </a:rPr>
              <a:t>lique no menu “Minhas Empresas”</a:t>
            </a: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8D6B818E-E6BA-A1FA-E27B-3983947B17B9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488B54-BB5B-70CA-6289-79B635BE7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29" y="1614363"/>
            <a:ext cx="10977466" cy="477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1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B32-8F23-9511-96CB-A19EDF2B6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887C4F9-85AE-5649-F2EF-F50D5885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76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8FAC6265-BAAE-FBD1-6A50-C49F58921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1583D8B3-CF44-3082-65E5-3722DCDEA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5594DEE-ECA0-8CDC-9EB0-1C742F73CBEB}"/>
              </a:ext>
            </a:extLst>
          </p:cNvPr>
          <p:cNvSpPr txBox="1"/>
          <p:nvPr/>
        </p:nvSpPr>
        <p:spPr>
          <a:xfrm>
            <a:off x="4314943" y="930360"/>
            <a:ext cx="763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5 – </a:t>
            </a:r>
            <a:r>
              <a:rPr lang="pt-BR" sz="2800" dirty="0">
                <a:solidFill>
                  <a:schemeClr val="accent1"/>
                </a:solidFill>
              </a:rPr>
              <a:t>C</a:t>
            </a:r>
            <a:r>
              <a:rPr lang="pt-BR" sz="2800" dirty="0">
                <a:solidFill>
                  <a:schemeClr val="accent6"/>
                </a:solidFill>
              </a:rPr>
              <a:t>lique no menu “Inscrever empresa”</a:t>
            </a: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4320453B-D18D-53EC-D5DD-FBDB5DCAA180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CE0202-C3EE-59BD-471A-D9912BE9E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757" y="2086263"/>
            <a:ext cx="11392485" cy="446427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09503AD-553C-3729-1E63-A7876BADFFFA}"/>
              </a:ext>
            </a:extLst>
          </p:cNvPr>
          <p:cNvSpPr/>
          <p:nvPr/>
        </p:nvSpPr>
        <p:spPr>
          <a:xfrm>
            <a:off x="9092629" y="3503488"/>
            <a:ext cx="2599362" cy="7089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29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90329-19AA-D73F-B7CA-3D6BF5AA2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87868DC-E995-F17F-2F29-B81F1674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77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B9BC335-4F8B-FF5A-4AE1-DDE3B9F21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4659F94D-E69A-4DF7-11C1-511FB8FCB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3F6D170-2C90-3C2A-4DA3-EEB0DB4B782B}"/>
              </a:ext>
            </a:extLst>
          </p:cNvPr>
          <p:cNvSpPr txBox="1"/>
          <p:nvPr/>
        </p:nvSpPr>
        <p:spPr>
          <a:xfrm>
            <a:off x="4314943" y="930360"/>
            <a:ext cx="763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6 – </a:t>
            </a:r>
            <a:r>
              <a:rPr lang="pt-BR" sz="2800" dirty="0">
                <a:solidFill>
                  <a:schemeClr val="accent1"/>
                </a:solidFill>
              </a:rPr>
              <a:t>Digite o CNPJ</a:t>
            </a:r>
            <a:endParaRPr lang="pt-BR" sz="2800" dirty="0">
              <a:solidFill>
                <a:schemeClr val="accent6"/>
              </a:solidFill>
            </a:endParaRP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602CE41F-7F01-AC8B-B8FA-449E19AE9AD3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76D714-42F7-6BBE-87D0-001626567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87" y="2755220"/>
            <a:ext cx="8530711" cy="377734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CA796B-08E4-9C69-E5D2-89987489DC69}"/>
              </a:ext>
            </a:extLst>
          </p:cNvPr>
          <p:cNvSpPr txBox="1"/>
          <p:nvPr/>
        </p:nvSpPr>
        <p:spPr>
          <a:xfrm>
            <a:off x="8580298" y="3220278"/>
            <a:ext cx="33207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0" u="none" strike="noStrike" baseline="0" dirty="0">
                <a:solidFill>
                  <a:srgbClr val="002060"/>
                </a:solidFill>
                <a:latin typeface="Rawline"/>
              </a:rPr>
              <a:t>Os dados da sua empresa serão automaticamente preenchidos. </a:t>
            </a:r>
            <a:endParaRPr lang="pt-BR" sz="2800" b="1" dirty="0">
              <a:solidFill>
                <a:srgbClr val="00206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0C9718-5A3B-6B35-C11D-F2CFF74440CB}"/>
              </a:ext>
            </a:extLst>
          </p:cNvPr>
          <p:cNvSpPr txBox="1"/>
          <p:nvPr/>
        </p:nvSpPr>
        <p:spPr>
          <a:xfrm>
            <a:off x="244129" y="1671743"/>
            <a:ext cx="11397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Integração automática ao Sistema de Cadastramento Unificado de Fornecedores - SICAF</a:t>
            </a:r>
          </a:p>
        </p:txBody>
      </p:sp>
    </p:spTree>
    <p:extLst>
      <p:ext uri="{BB962C8B-B14F-4D97-AF65-F5344CB8AC3E}">
        <p14:creationId xmlns:p14="http://schemas.microsoft.com/office/powerpoint/2010/main" val="36587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22EA1-4919-9A47-9425-ABF94A554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D3AAEB-6F2A-57AA-EE4A-9DEEE6F3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78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35383EF-4078-0E3C-EACC-F327DDC0A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0F585FD-7F72-D152-B1D5-F7CC610E3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847CFB1F-5E99-60ED-BE5F-3A3FAA0AD474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pic>
        <p:nvPicPr>
          <p:cNvPr id="1026" name="Picture 2" descr="Whatsapp - ícones de mídia social grátis">
            <a:extLst>
              <a:ext uri="{FF2B5EF4-FFF2-40B4-BE49-F238E27FC236}">
                <a16:creationId xmlns:a16="http://schemas.microsoft.com/office/drawing/2014/main" id="{242C52A6-BF84-DFCC-1F09-4D511BEA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2" y="2203175"/>
            <a:ext cx="2849216" cy="284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3839A8-4873-4CBE-9988-7C79A1440626}"/>
              </a:ext>
            </a:extLst>
          </p:cNvPr>
          <p:cNvSpPr txBox="1"/>
          <p:nvPr/>
        </p:nvSpPr>
        <p:spPr>
          <a:xfrm>
            <a:off x="412108" y="1816774"/>
            <a:ext cx="67188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0" i="0" u="none" strike="noStrike" baseline="0" dirty="0">
                <a:solidFill>
                  <a:srgbClr val="69574B"/>
                </a:solidFill>
                <a:latin typeface="Rawline"/>
              </a:rPr>
              <a:t>Uma </a:t>
            </a:r>
            <a:r>
              <a:rPr lang="pt-BR" sz="2800" b="1" i="0" u="none" strike="noStrike" baseline="0" dirty="0">
                <a:solidFill>
                  <a:srgbClr val="69574B"/>
                </a:solidFill>
                <a:latin typeface="Rawline"/>
              </a:rPr>
              <a:t>forma importante de comunicação </a:t>
            </a:r>
            <a:r>
              <a:rPr lang="pt-BR" sz="2800" b="0" i="0" u="none" strike="noStrike" baseline="0" dirty="0">
                <a:solidFill>
                  <a:srgbClr val="69574B"/>
                </a:solidFill>
                <a:latin typeface="Rawline"/>
              </a:rPr>
              <a:t>da plataforma com você é o </a:t>
            </a:r>
            <a:r>
              <a:rPr lang="pt-BR" sz="2800" b="1" i="0" u="none" strike="noStrike" baseline="0" dirty="0">
                <a:solidFill>
                  <a:srgbClr val="69574B"/>
                </a:solidFill>
                <a:latin typeface="Rawline"/>
              </a:rPr>
              <a:t>whatsapp</a:t>
            </a:r>
            <a:r>
              <a:rPr lang="pt-BR" sz="2800" b="0" i="0" u="none" strike="noStrike" baseline="0" dirty="0">
                <a:solidFill>
                  <a:srgbClr val="69574B"/>
                </a:solidFill>
                <a:latin typeface="Rawline"/>
              </a:rPr>
              <a:t>.</a:t>
            </a:r>
          </a:p>
          <a:p>
            <a:endParaRPr lang="pt-BR" sz="2800" dirty="0">
              <a:solidFill>
                <a:srgbClr val="69574B"/>
              </a:solidFill>
              <a:latin typeface="Rawline"/>
            </a:endParaRPr>
          </a:p>
          <a:p>
            <a:r>
              <a:rPr lang="pt-BR" sz="2800" b="0" i="0" u="none" strike="noStrike" baseline="0" dirty="0">
                <a:solidFill>
                  <a:srgbClr val="69574B"/>
                </a:solidFill>
                <a:latin typeface="Rawline"/>
              </a:rPr>
              <a:t>Certifique-se que o número que você inseriu no campo “Telefone” é o que você usa para receber mensagens dessa plataforma.</a:t>
            </a:r>
          </a:p>
          <a:p>
            <a:endParaRPr lang="pt-BR" sz="2800" dirty="0">
              <a:solidFill>
                <a:srgbClr val="69574B"/>
              </a:solidFill>
              <a:latin typeface="Rawline"/>
            </a:endParaRPr>
          </a:p>
        </p:txBody>
      </p:sp>
    </p:spTree>
    <p:extLst>
      <p:ext uri="{BB962C8B-B14F-4D97-AF65-F5344CB8AC3E}">
        <p14:creationId xmlns:p14="http://schemas.microsoft.com/office/powerpoint/2010/main" val="271022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C1EB-6906-013B-8577-623C61F07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D1B614E-2231-98F9-42CA-F5A03D97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79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CFEB5404-187B-20DF-9D70-63562E137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C5B24300-5A93-32D1-9FA1-67B41D5F7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BF943C54-9996-B048-D1B5-8AAD538174A0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5C53643-6A28-7823-7374-16432B755361}"/>
              </a:ext>
            </a:extLst>
          </p:cNvPr>
          <p:cNvSpPr txBox="1"/>
          <p:nvPr/>
        </p:nvSpPr>
        <p:spPr>
          <a:xfrm>
            <a:off x="4314943" y="930360"/>
            <a:ext cx="763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7 – </a:t>
            </a:r>
            <a:r>
              <a:rPr lang="pt-BR" sz="2800" dirty="0">
                <a:solidFill>
                  <a:schemeClr val="accent1"/>
                </a:solidFill>
              </a:rPr>
              <a:t>Cadastre as linhas de fornecimento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9F008E-2816-6115-5737-D63E65B2B6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86341"/>
            <a:ext cx="7559538" cy="532905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32B62E-6450-F4DF-C281-29531D4598FE}"/>
              </a:ext>
            </a:extLst>
          </p:cNvPr>
          <p:cNvSpPr txBox="1"/>
          <p:nvPr/>
        </p:nvSpPr>
        <p:spPr>
          <a:xfrm>
            <a:off x="7559538" y="2703156"/>
            <a:ext cx="42746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Rawline"/>
              </a:rPr>
              <a:t>Clique na setinha no canto direito e selecione os serviços que sua empresa realiza. </a:t>
            </a:r>
            <a:endParaRPr lang="pt-BR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DF992C49-A396-D55F-C6A4-5D44FF6FD903}"/>
              </a:ext>
            </a:extLst>
          </p:cNvPr>
          <p:cNvSpPr/>
          <p:nvPr/>
        </p:nvSpPr>
        <p:spPr>
          <a:xfrm>
            <a:off x="4916557" y="3631096"/>
            <a:ext cx="2491408" cy="41081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9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3999A1E-34DB-2ED3-F82D-D2D434122C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89FAF-895D-105E-0572-3DB68DE41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89" y="861150"/>
            <a:ext cx="4380268" cy="3876262"/>
          </a:xfrm>
        </p:spPr>
        <p:txBody>
          <a:bodyPr/>
          <a:lstStyle/>
          <a:p>
            <a:pPr algn="ctr"/>
            <a:r>
              <a:rPr lang="pt-BR" dirty="0"/>
              <a:t>14.133/2021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72716-10FF-DC2A-B12F-35A14581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922" y="0"/>
            <a:ext cx="6407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594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80EE-5EF4-BB13-A303-996BBE0EA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4201CC-5173-08BA-E38B-EB1B6F1D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80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13F413E5-DB76-BD8E-DF2E-4EE15FCB1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B52E9540-673C-DEF1-3DCA-EC67321CD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9C8026F9-5007-CA86-AE88-10447588780D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2B7E69-8F94-B706-3AAB-B6A53D04F51A}"/>
              </a:ext>
            </a:extLst>
          </p:cNvPr>
          <p:cNvSpPr txBox="1"/>
          <p:nvPr/>
        </p:nvSpPr>
        <p:spPr>
          <a:xfrm>
            <a:off x="1449799" y="4640766"/>
            <a:ext cx="9697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solidFill>
                <a:srgbClr val="69574B"/>
              </a:solidFill>
              <a:latin typeface="Rawline"/>
            </a:endParaRPr>
          </a:p>
          <a:p>
            <a:r>
              <a:rPr lang="pt-BR" sz="2800" b="0" i="0" u="none" strike="noStrike" baseline="0" dirty="0">
                <a:solidFill>
                  <a:srgbClr val="69574B"/>
                </a:solidFill>
                <a:latin typeface="Rawline"/>
              </a:rPr>
              <a:t>Ainda, em respeito aos seus dados, </a:t>
            </a:r>
            <a:r>
              <a:rPr lang="pt-BR" sz="2800" b="1" i="0" u="none" strike="noStrike" baseline="0" dirty="0">
                <a:solidFill>
                  <a:srgbClr val="69574B"/>
                </a:solidFill>
                <a:latin typeface="Rawline"/>
              </a:rPr>
              <a:t>você precisa marcar se deseja autorizar o recebimento de informações </a:t>
            </a:r>
            <a:r>
              <a:rPr lang="pt-BR" sz="2800" b="0" i="0" u="none" strike="noStrike" baseline="0" dirty="0">
                <a:solidFill>
                  <a:srgbClr val="69574B"/>
                </a:solidFill>
                <a:latin typeface="Rawline"/>
              </a:rPr>
              <a:t>dessa forma. </a:t>
            </a: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8B2840-79FE-CE2F-D83F-6D5418364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20" y="2571706"/>
            <a:ext cx="10897160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28A07-2FA5-C88D-6E98-66FAC085A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2B58D3-20B9-2891-0659-A0FA8F3C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64502-6D64-034D-8D79-B3EB431D88A1}" type="slidenum">
              <a:rPr lang="pt-BR" smtClean="0">
                <a:solidFill>
                  <a:schemeClr val="bg1"/>
                </a:solidFill>
              </a:rPr>
              <a:pPr/>
              <a:t>81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FA178F5B-9687-83BD-7902-2B4A812D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464AA75D-3D94-AE98-1EDD-5550E351A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B7DD671D-7A13-52D9-49FF-E86F1ECD6DCD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52B7032-D655-0C07-90CD-259B7A185843}"/>
              </a:ext>
            </a:extLst>
          </p:cNvPr>
          <p:cNvSpPr txBox="1"/>
          <p:nvPr/>
        </p:nvSpPr>
        <p:spPr>
          <a:xfrm>
            <a:off x="4314943" y="930360"/>
            <a:ext cx="763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7 – </a:t>
            </a:r>
            <a:r>
              <a:rPr lang="pt-BR" sz="2800" dirty="0">
                <a:solidFill>
                  <a:schemeClr val="accent1"/>
                </a:solidFill>
              </a:rPr>
              <a:t>Cadastre as linhas de fornecimento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E62294-3E48-0FAA-E9E5-CF3ABBDF4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86341"/>
            <a:ext cx="7559538" cy="532905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B29544C-BF0D-78CF-13E9-D1BB4EAB8402}"/>
              </a:ext>
            </a:extLst>
          </p:cNvPr>
          <p:cNvSpPr txBox="1"/>
          <p:nvPr/>
        </p:nvSpPr>
        <p:spPr>
          <a:xfrm>
            <a:off x="7673218" y="5611600"/>
            <a:ext cx="42746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Rawline"/>
              </a:rPr>
              <a:t>Clique em “Inscrever Empresa” </a:t>
            </a:r>
            <a:endParaRPr lang="pt-BR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6153F195-9675-1E1F-CF68-509CED9E68C7}"/>
              </a:ext>
            </a:extLst>
          </p:cNvPr>
          <p:cNvSpPr/>
          <p:nvPr/>
        </p:nvSpPr>
        <p:spPr>
          <a:xfrm>
            <a:off x="6536326" y="6268279"/>
            <a:ext cx="911396" cy="4696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185F0-0820-C689-89F2-1B509A603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C30FC687-A225-DCE3-7C1F-DCDF1A093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5E411DC7-30D7-D0D8-5ED0-9FFADE9C4A36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se Inscrever na Plataforma 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15F33D-138C-F9E4-F6E0-52F7A795EC94}"/>
              </a:ext>
            </a:extLst>
          </p:cNvPr>
          <p:cNvSpPr txBox="1"/>
          <p:nvPr/>
        </p:nvSpPr>
        <p:spPr>
          <a:xfrm>
            <a:off x="583095" y="3044687"/>
            <a:ext cx="11165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Pronto! </a:t>
            </a:r>
            <a:r>
              <a:rPr lang="pt-BR" sz="3600" b="0" i="0" u="none" strike="noStrike" baseline="0" dirty="0">
                <a:solidFill>
                  <a:srgbClr val="69574B"/>
                </a:solidFill>
                <a:latin typeface="Rawline"/>
              </a:rPr>
              <a:t>Sua empresa já está inscrita no </a:t>
            </a:r>
            <a:r>
              <a:rPr lang="pt-BR" sz="3600" b="0" i="0" u="none" strike="noStrike" baseline="0" dirty="0" err="1">
                <a:solidFill>
                  <a:srgbClr val="69574B"/>
                </a:solidFill>
                <a:latin typeface="Rawline"/>
              </a:rPr>
              <a:t>Contrata+Brasil</a:t>
            </a:r>
            <a:r>
              <a:rPr lang="pt-BR" sz="3600" b="0" i="0" u="none" strike="noStrike" baseline="0" dirty="0">
                <a:solidFill>
                  <a:srgbClr val="69574B"/>
                </a:solidFill>
                <a:latin typeface="Rawline"/>
              </a:rPr>
              <a:t>. </a:t>
            </a:r>
            <a:endParaRPr lang="pt-BR" sz="3600" dirty="0"/>
          </a:p>
        </p:txBody>
      </p:sp>
      <p:pic>
        <p:nvPicPr>
          <p:cNvPr id="2050" name="Picture 2" descr="Confete - ícones de aniversário e festa grátis">
            <a:extLst>
              <a:ext uri="{FF2B5EF4-FFF2-40B4-BE49-F238E27FC236}">
                <a16:creationId xmlns:a16="http://schemas.microsoft.com/office/drawing/2014/main" id="{9464208E-A095-2FFA-C5B1-7703484E2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5" y="3813313"/>
            <a:ext cx="2093843" cy="209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2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8A44F-BCFE-621A-8D37-E94ABDDEC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72BFBB79-8A86-01EF-6B01-D016C29746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CB559A-3317-3208-CD99-2CD58CD2A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64502-6D64-034D-8D79-B3EB431D88A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gtree Ligh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gtree Light" pitchFamily="2" charset="0"/>
              <a:ea typeface="+mn-ea"/>
              <a:cs typeface="+mn-cs"/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2A91B91-9D26-0A77-8150-A30D7E103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60321" y="473484"/>
            <a:ext cx="9876931" cy="93784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66984551-69CC-89EA-0BE2-B749CE30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9" y="629006"/>
            <a:ext cx="8817678" cy="726905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solidFill>
                  <a:schemeClr val="accent2"/>
                </a:solidFill>
              </a:rPr>
              <a:t>Apresentar Proposta de Serviço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35378126-3E41-69A2-73B0-FB62FE684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82993" y="33365"/>
            <a:ext cx="1200216" cy="800803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D4336B1E-B6D6-F6F3-5EE5-B86868436E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5000" y="3704750"/>
            <a:ext cx="3384603" cy="272880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3B936170-FB6A-51BA-C686-F875B62C8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3966" y="3529735"/>
            <a:ext cx="484342" cy="3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7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B4C0-041F-E051-B03E-45C4B9FD7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6202C21F-8AAD-1AAF-7643-3BD88F132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29BF0B2C-E1F1-2CCC-77D4-309351154316}"/>
              </a:ext>
            </a:extLst>
          </p:cNvPr>
          <p:cNvSpPr txBox="1">
            <a:spLocks/>
          </p:cNvSpPr>
          <p:nvPr/>
        </p:nvSpPr>
        <p:spPr>
          <a:xfrm>
            <a:off x="244128" y="629006"/>
            <a:ext cx="435869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apresentar proposta 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E28250-8CF0-DDF4-FC27-2BDEDBBCA4D6}"/>
              </a:ext>
            </a:extLst>
          </p:cNvPr>
          <p:cNvSpPr txBox="1"/>
          <p:nvPr/>
        </p:nvSpPr>
        <p:spPr>
          <a:xfrm>
            <a:off x="4493702" y="705787"/>
            <a:ext cx="763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1 – </a:t>
            </a:r>
            <a:r>
              <a:rPr lang="pt-BR" sz="2800" dirty="0">
                <a:solidFill>
                  <a:schemeClr val="accent1"/>
                </a:solidFill>
              </a:rPr>
              <a:t>Clique em “Ver mais”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04AD05-FBBD-A9AB-324F-FBD204ADF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11328"/>
            <a:ext cx="11589346" cy="523901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B61F119-5293-1D0B-A97E-E5BC651BA772}"/>
              </a:ext>
            </a:extLst>
          </p:cNvPr>
          <p:cNvSpPr/>
          <p:nvPr/>
        </p:nvSpPr>
        <p:spPr>
          <a:xfrm>
            <a:off x="2676939" y="5446672"/>
            <a:ext cx="795131" cy="4107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234D656-D6D9-7D50-87E6-7DDD5D5C92FB}"/>
              </a:ext>
            </a:extLst>
          </p:cNvPr>
          <p:cNvSpPr/>
          <p:nvPr/>
        </p:nvSpPr>
        <p:spPr>
          <a:xfrm>
            <a:off x="6261811" y="5446671"/>
            <a:ext cx="795131" cy="4107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CE39AED-34EF-730C-2FC3-35AFC4387E96}"/>
              </a:ext>
            </a:extLst>
          </p:cNvPr>
          <p:cNvSpPr/>
          <p:nvPr/>
        </p:nvSpPr>
        <p:spPr>
          <a:xfrm>
            <a:off x="9793675" y="5479814"/>
            <a:ext cx="795131" cy="4107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4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BAFEF-E38D-CE18-7ECE-F345253E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0BD207C-88E7-D5EF-6B48-CF9874A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8" y="1657083"/>
            <a:ext cx="10389134" cy="5200917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63918E0D-D1F7-944A-0DB2-6773BAC40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E671C3B7-B5BE-DE04-817B-68355F6FC4BB}"/>
              </a:ext>
            </a:extLst>
          </p:cNvPr>
          <p:cNvSpPr txBox="1">
            <a:spLocks/>
          </p:cNvSpPr>
          <p:nvPr/>
        </p:nvSpPr>
        <p:spPr>
          <a:xfrm>
            <a:off x="244128" y="629006"/>
            <a:ext cx="435869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apresentar proposta 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2C8594-6F7E-AE84-8538-91A62371EF18}"/>
              </a:ext>
            </a:extLst>
          </p:cNvPr>
          <p:cNvSpPr txBox="1"/>
          <p:nvPr/>
        </p:nvSpPr>
        <p:spPr>
          <a:xfrm>
            <a:off x="4493702" y="705787"/>
            <a:ext cx="763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1 – </a:t>
            </a:r>
            <a:r>
              <a:rPr lang="pt-BR" sz="2800" dirty="0">
                <a:solidFill>
                  <a:schemeClr val="accent1"/>
                </a:solidFill>
              </a:rPr>
              <a:t>Clique em “Ver mais”</a:t>
            </a:r>
            <a:endParaRPr lang="pt-BR" sz="2800" dirty="0">
              <a:solidFill>
                <a:schemeClr val="accent6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D19F8A0-4999-E5F1-712C-2E124D2E6FA2}"/>
              </a:ext>
            </a:extLst>
          </p:cNvPr>
          <p:cNvSpPr/>
          <p:nvPr/>
        </p:nvSpPr>
        <p:spPr>
          <a:xfrm>
            <a:off x="418738" y="6185432"/>
            <a:ext cx="1697953" cy="2289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E1D01F-CAF3-C8C5-250B-36B71B14984C}"/>
              </a:ext>
            </a:extLst>
          </p:cNvPr>
          <p:cNvSpPr/>
          <p:nvPr/>
        </p:nvSpPr>
        <p:spPr>
          <a:xfrm>
            <a:off x="3597804" y="6204057"/>
            <a:ext cx="2922266" cy="3609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B5908B3-F6AC-F90B-4DDD-15B5CA758619}"/>
              </a:ext>
            </a:extLst>
          </p:cNvPr>
          <p:cNvSpPr/>
          <p:nvPr/>
        </p:nvSpPr>
        <p:spPr>
          <a:xfrm>
            <a:off x="418738" y="6564974"/>
            <a:ext cx="2534012" cy="2289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55095E-6A89-A35A-BEB2-98AF05B5E173}"/>
              </a:ext>
            </a:extLst>
          </p:cNvPr>
          <p:cNvSpPr txBox="1"/>
          <p:nvPr/>
        </p:nvSpPr>
        <p:spPr>
          <a:xfrm>
            <a:off x="8428383" y="3723861"/>
            <a:ext cx="3207026" cy="923330"/>
          </a:xfrm>
          <a:custGeom>
            <a:avLst/>
            <a:gdLst>
              <a:gd name="connsiteX0" fmla="*/ 0 w 3207026"/>
              <a:gd name="connsiteY0" fmla="*/ 0 h 923330"/>
              <a:gd name="connsiteX1" fmla="*/ 598645 w 3207026"/>
              <a:gd name="connsiteY1" fmla="*/ 0 h 923330"/>
              <a:gd name="connsiteX2" fmla="*/ 1197290 w 3207026"/>
              <a:gd name="connsiteY2" fmla="*/ 0 h 923330"/>
              <a:gd name="connsiteX3" fmla="*/ 1635583 w 3207026"/>
              <a:gd name="connsiteY3" fmla="*/ 0 h 923330"/>
              <a:gd name="connsiteX4" fmla="*/ 2234228 w 3207026"/>
              <a:gd name="connsiteY4" fmla="*/ 0 h 923330"/>
              <a:gd name="connsiteX5" fmla="*/ 2704592 w 3207026"/>
              <a:gd name="connsiteY5" fmla="*/ 0 h 923330"/>
              <a:gd name="connsiteX6" fmla="*/ 3207026 w 3207026"/>
              <a:gd name="connsiteY6" fmla="*/ 0 h 923330"/>
              <a:gd name="connsiteX7" fmla="*/ 3207026 w 3207026"/>
              <a:gd name="connsiteY7" fmla="*/ 461665 h 923330"/>
              <a:gd name="connsiteX8" fmla="*/ 3207026 w 3207026"/>
              <a:gd name="connsiteY8" fmla="*/ 923330 h 923330"/>
              <a:gd name="connsiteX9" fmla="*/ 2640451 w 3207026"/>
              <a:gd name="connsiteY9" fmla="*/ 923330 h 923330"/>
              <a:gd name="connsiteX10" fmla="*/ 2105947 w 3207026"/>
              <a:gd name="connsiteY10" fmla="*/ 923330 h 923330"/>
              <a:gd name="connsiteX11" fmla="*/ 1667654 w 3207026"/>
              <a:gd name="connsiteY11" fmla="*/ 923330 h 923330"/>
              <a:gd name="connsiteX12" fmla="*/ 1133149 w 3207026"/>
              <a:gd name="connsiteY12" fmla="*/ 923330 h 923330"/>
              <a:gd name="connsiteX13" fmla="*/ 566575 w 3207026"/>
              <a:gd name="connsiteY13" fmla="*/ 923330 h 923330"/>
              <a:gd name="connsiteX14" fmla="*/ 0 w 3207026"/>
              <a:gd name="connsiteY14" fmla="*/ 923330 h 923330"/>
              <a:gd name="connsiteX15" fmla="*/ 0 w 3207026"/>
              <a:gd name="connsiteY15" fmla="*/ 461665 h 923330"/>
              <a:gd name="connsiteX16" fmla="*/ 0 w 3207026"/>
              <a:gd name="connsiteY16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7026" h="923330" extrusionOk="0">
                <a:moveTo>
                  <a:pt x="0" y="0"/>
                </a:moveTo>
                <a:cubicBezTo>
                  <a:pt x="268631" y="-15598"/>
                  <a:pt x="474030" y="3520"/>
                  <a:pt x="598645" y="0"/>
                </a:cubicBezTo>
                <a:cubicBezTo>
                  <a:pt x="723261" y="-3520"/>
                  <a:pt x="928888" y="35379"/>
                  <a:pt x="1197290" y="0"/>
                </a:cubicBezTo>
                <a:cubicBezTo>
                  <a:pt x="1465692" y="-35379"/>
                  <a:pt x="1513722" y="36552"/>
                  <a:pt x="1635583" y="0"/>
                </a:cubicBezTo>
                <a:cubicBezTo>
                  <a:pt x="1757444" y="-36552"/>
                  <a:pt x="2096984" y="64532"/>
                  <a:pt x="2234228" y="0"/>
                </a:cubicBezTo>
                <a:cubicBezTo>
                  <a:pt x="2371473" y="-64532"/>
                  <a:pt x="2514470" y="15086"/>
                  <a:pt x="2704592" y="0"/>
                </a:cubicBezTo>
                <a:cubicBezTo>
                  <a:pt x="2894714" y="-15086"/>
                  <a:pt x="2981514" y="13662"/>
                  <a:pt x="3207026" y="0"/>
                </a:cubicBezTo>
                <a:cubicBezTo>
                  <a:pt x="3218144" y="123785"/>
                  <a:pt x="3204418" y="327202"/>
                  <a:pt x="3207026" y="461665"/>
                </a:cubicBezTo>
                <a:cubicBezTo>
                  <a:pt x="3209634" y="596128"/>
                  <a:pt x="3152217" y="783471"/>
                  <a:pt x="3207026" y="923330"/>
                </a:cubicBezTo>
                <a:cubicBezTo>
                  <a:pt x="2995210" y="958754"/>
                  <a:pt x="2854029" y="893511"/>
                  <a:pt x="2640451" y="923330"/>
                </a:cubicBezTo>
                <a:cubicBezTo>
                  <a:pt x="2426873" y="953149"/>
                  <a:pt x="2371886" y="864128"/>
                  <a:pt x="2105947" y="923330"/>
                </a:cubicBezTo>
                <a:cubicBezTo>
                  <a:pt x="1840008" y="982532"/>
                  <a:pt x="1853378" y="914427"/>
                  <a:pt x="1667654" y="923330"/>
                </a:cubicBezTo>
                <a:cubicBezTo>
                  <a:pt x="1481930" y="932233"/>
                  <a:pt x="1321170" y="887933"/>
                  <a:pt x="1133149" y="923330"/>
                </a:cubicBezTo>
                <a:cubicBezTo>
                  <a:pt x="945129" y="958727"/>
                  <a:pt x="713479" y="873804"/>
                  <a:pt x="566575" y="923330"/>
                </a:cubicBezTo>
                <a:cubicBezTo>
                  <a:pt x="419671" y="972856"/>
                  <a:pt x="231448" y="876089"/>
                  <a:pt x="0" y="923330"/>
                </a:cubicBezTo>
                <a:cubicBezTo>
                  <a:pt x="-1372" y="819908"/>
                  <a:pt x="54647" y="616413"/>
                  <a:pt x="0" y="461665"/>
                </a:cubicBezTo>
                <a:cubicBezTo>
                  <a:pt x="-54647" y="306917"/>
                  <a:pt x="34483" y="14293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Analise todas as informações antes de apresentar a proposta</a:t>
            </a:r>
          </a:p>
        </p:txBody>
      </p:sp>
    </p:spTree>
    <p:extLst>
      <p:ext uri="{BB962C8B-B14F-4D97-AF65-F5344CB8AC3E}">
        <p14:creationId xmlns:p14="http://schemas.microsoft.com/office/powerpoint/2010/main" val="362303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9D80E-72D9-3D05-1E7B-6E3A9583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807A8C9-1E5C-1E40-96A5-F860D816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7555"/>
            <a:ext cx="12082684" cy="3014658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5621459-535D-BE4B-B964-7B4C436CC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8CDF55DF-0F0D-AB2B-1932-5B0DDF10B7DA}"/>
              </a:ext>
            </a:extLst>
          </p:cNvPr>
          <p:cNvSpPr txBox="1">
            <a:spLocks/>
          </p:cNvSpPr>
          <p:nvPr/>
        </p:nvSpPr>
        <p:spPr>
          <a:xfrm>
            <a:off x="244128" y="629006"/>
            <a:ext cx="435869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apresentar proposta 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C3C43A-F7B3-F5C9-4048-39A6BB5C497F}"/>
              </a:ext>
            </a:extLst>
          </p:cNvPr>
          <p:cNvSpPr txBox="1"/>
          <p:nvPr/>
        </p:nvSpPr>
        <p:spPr>
          <a:xfrm>
            <a:off x="4998150" y="705787"/>
            <a:ext cx="45840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4000" dirty="0"/>
              <a:t>Dúvidas ?</a:t>
            </a:r>
            <a:endParaRPr lang="pt-BR" sz="4000" dirty="0">
              <a:solidFill>
                <a:schemeClr val="accent6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F9EA9D-8A99-5955-AA38-52477486633A}"/>
              </a:ext>
            </a:extLst>
          </p:cNvPr>
          <p:cNvSpPr txBox="1"/>
          <p:nvPr/>
        </p:nvSpPr>
        <p:spPr>
          <a:xfrm>
            <a:off x="6706653" y="2783862"/>
            <a:ext cx="3207026" cy="923330"/>
          </a:xfrm>
          <a:custGeom>
            <a:avLst/>
            <a:gdLst>
              <a:gd name="connsiteX0" fmla="*/ 0 w 3207026"/>
              <a:gd name="connsiteY0" fmla="*/ 0 h 923330"/>
              <a:gd name="connsiteX1" fmla="*/ 598645 w 3207026"/>
              <a:gd name="connsiteY1" fmla="*/ 0 h 923330"/>
              <a:gd name="connsiteX2" fmla="*/ 1197290 w 3207026"/>
              <a:gd name="connsiteY2" fmla="*/ 0 h 923330"/>
              <a:gd name="connsiteX3" fmla="*/ 1635583 w 3207026"/>
              <a:gd name="connsiteY3" fmla="*/ 0 h 923330"/>
              <a:gd name="connsiteX4" fmla="*/ 2234228 w 3207026"/>
              <a:gd name="connsiteY4" fmla="*/ 0 h 923330"/>
              <a:gd name="connsiteX5" fmla="*/ 2704592 w 3207026"/>
              <a:gd name="connsiteY5" fmla="*/ 0 h 923330"/>
              <a:gd name="connsiteX6" fmla="*/ 3207026 w 3207026"/>
              <a:gd name="connsiteY6" fmla="*/ 0 h 923330"/>
              <a:gd name="connsiteX7" fmla="*/ 3207026 w 3207026"/>
              <a:gd name="connsiteY7" fmla="*/ 461665 h 923330"/>
              <a:gd name="connsiteX8" fmla="*/ 3207026 w 3207026"/>
              <a:gd name="connsiteY8" fmla="*/ 923330 h 923330"/>
              <a:gd name="connsiteX9" fmla="*/ 2640451 w 3207026"/>
              <a:gd name="connsiteY9" fmla="*/ 923330 h 923330"/>
              <a:gd name="connsiteX10" fmla="*/ 2105947 w 3207026"/>
              <a:gd name="connsiteY10" fmla="*/ 923330 h 923330"/>
              <a:gd name="connsiteX11" fmla="*/ 1667654 w 3207026"/>
              <a:gd name="connsiteY11" fmla="*/ 923330 h 923330"/>
              <a:gd name="connsiteX12" fmla="*/ 1133149 w 3207026"/>
              <a:gd name="connsiteY12" fmla="*/ 923330 h 923330"/>
              <a:gd name="connsiteX13" fmla="*/ 566575 w 3207026"/>
              <a:gd name="connsiteY13" fmla="*/ 923330 h 923330"/>
              <a:gd name="connsiteX14" fmla="*/ 0 w 3207026"/>
              <a:gd name="connsiteY14" fmla="*/ 923330 h 923330"/>
              <a:gd name="connsiteX15" fmla="*/ 0 w 3207026"/>
              <a:gd name="connsiteY15" fmla="*/ 461665 h 923330"/>
              <a:gd name="connsiteX16" fmla="*/ 0 w 3207026"/>
              <a:gd name="connsiteY16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7026" h="923330" extrusionOk="0">
                <a:moveTo>
                  <a:pt x="0" y="0"/>
                </a:moveTo>
                <a:cubicBezTo>
                  <a:pt x="268631" y="-15598"/>
                  <a:pt x="474030" y="3520"/>
                  <a:pt x="598645" y="0"/>
                </a:cubicBezTo>
                <a:cubicBezTo>
                  <a:pt x="723261" y="-3520"/>
                  <a:pt x="928888" y="35379"/>
                  <a:pt x="1197290" y="0"/>
                </a:cubicBezTo>
                <a:cubicBezTo>
                  <a:pt x="1465692" y="-35379"/>
                  <a:pt x="1513722" y="36552"/>
                  <a:pt x="1635583" y="0"/>
                </a:cubicBezTo>
                <a:cubicBezTo>
                  <a:pt x="1757444" y="-36552"/>
                  <a:pt x="2096984" y="64532"/>
                  <a:pt x="2234228" y="0"/>
                </a:cubicBezTo>
                <a:cubicBezTo>
                  <a:pt x="2371473" y="-64532"/>
                  <a:pt x="2514470" y="15086"/>
                  <a:pt x="2704592" y="0"/>
                </a:cubicBezTo>
                <a:cubicBezTo>
                  <a:pt x="2894714" y="-15086"/>
                  <a:pt x="2981514" y="13662"/>
                  <a:pt x="3207026" y="0"/>
                </a:cubicBezTo>
                <a:cubicBezTo>
                  <a:pt x="3218144" y="123785"/>
                  <a:pt x="3204418" y="327202"/>
                  <a:pt x="3207026" y="461665"/>
                </a:cubicBezTo>
                <a:cubicBezTo>
                  <a:pt x="3209634" y="596128"/>
                  <a:pt x="3152217" y="783471"/>
                  <a:pt x="3207026" y="923330"/>
                </a:cubicBezTo>
                <a:cubicBezTo>
                  <a:pt x="2995210" y="958754"/>
                  <a:pt x="2854029" y="893511"/>
                  <a:pt x="2640451" y="923330"/>
                </a:cubicBezTo>
                <a:cubicBezTo>
                  <a:pt x="2426873" y="953149"/>
                  <a:pt x="2371886" y="864128"/>
                  <a:pt x="2105947" y="923330"/>
                </a:cubicBezTo>
                <a:cubicBezTo>
                  <a:pt x="1840008" y="982532"/>
                  <a:pt x="1853378" y="914427"/>
                  <a:pt x="1667654" y="923330"/>
                </a:cubicBezTo>
                <a:cubicBezTo>
                  <a:pt x="1481930" y="932233"/>
                  <a:pt x="1321170" y="887933"/>
                  <a:pt x="1133149" y="923330"/>
                </a:cubicBezTo>
                <a:cubicBezTo>
                  <a:pt x="945129" y="958727"/>
                  <a:pt x="713479" y="873804"/>
                  <a:pt x="566575" y="923330"/>
                </a:cubicBezTo>
                <a:cubicBezTo>
                  <a:pt x="419671" y="972856"/>
                  <a:pt x="231448" y="876089"/>
                  <a:pt x="0" y="923330"/>
                </a:cubicBezTo>
                <a:cubicBezTo>
                  <a:pt x="-1372" y="819908"/>
                  <a:pt x="54647" y="616413"/>
                  <a:pt x="0" y="461665"/>
                </a:cubicBezTo>
                <a:cubicBezTo>
                  <a:pt x="-54647" y="306917"/>
                  <a:pt x="34483" y="14293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 você tem dúvidas, no final da página poderá enviar suas dúvidas.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D048423-BCC1-A753-67AD-CE8F43F176A7}"/>
              </a:ext>
            </a:extLst>
          </p:cNvPr>
          <p:cNvSpPr txBox="1"/>
          <p:nvPr/>
        </p:nvSpPr>
        <p:spPr>
          <a:xfrm>
            <a:off x="861391" y="5998161"/>
            <a:ext cx="9462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Rawline-Regular"/>
              </a:rPr>
              <a:t>Sua dúvida ficará visível somente quando o órgão público a responder.</a:t>
            </a:r>
            <a:endParaRPr lang="pt-BR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0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A5C66-8CFE-EEE6-6E65-A9E173B0A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57D0C6-C54D-A99A-F016-E1664251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9" y="1761724"/>
            <a:ext cx="11360734" cy="484529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952A5A8-2475-9445-4AD0-5475629D8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AF5BB66A-130D-3039-B966-B4F80E6CFB51}"/>
              </a:ext>
            </a:extLst>
          </p:cNvPr>
          <p:cNvSpPr txBox="1">
            <a:spLocks/>
          </p:cNvSpPr>
          <p:nvPr/>
        </p:nvSpPr>
        <p:spPr>
          <a:xfrm>
            <a:off x="244128" y="629006"/>
            <a:ext cx="435869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apresentar proposta 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B4ED56-AFF0-DF84-A75D-15955A7FB82F}"/>
              </a:ext>
            </a:extLst>
          </p:cNvPr>
          <p:cNvSpPr txBox="1"/>
          <p:nvPr/>
        </p:nvSpPr>
        <p:spPr>
          <a:xfrm>
            <a:off x="4493702" y="705787"/>
            <a:ext cx="763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2 – </a:t>
            </a:r>
            <a:r>
              <a:rPr lang="pt-BR" sz="2800" dirty="0">
                <a:solidFill>
                  <a:schemeClr val="accent1"/>
                </a:solidFill>
              </a:rPr>
              <a:t>Clique em “Fazer Proposta”</a:t>
            </a:r>
            <a:endParaRPr lang="pt-BR" sz="2800" dirty="0">
              <a:solidFill>
                <a:schemeClr val="accent6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7F7CFD6-A23A-4E2C-DBF3-BFD63EC949C0}"/>
              </a:ext>
            </a:extLst>
          </p:cNvPr>
          <p:cNvSpPr/>
          <p:nvPr/>
        </p:nvSpPr>
        <p:spPr>
          <a:xfrm>
            <a:off x="8852887" y="4147930"/>
            <a:ext cx="2922266" cy="7288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27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A0F8-F4CD-A2AB-0404-0187D6695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AA5C9B26-F18C-54FA-C425-38E33691D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3840FA45-8A2F-C73A-F671-FDADE8F4E4E2}"/>
              </a:ext>
            </a:extLst>
          </p:cNvPr>
          <p:cNvSpPr txBox="1">
            <a:spLocks/>
          </p:cNvSpPr>
          <p:nvPr/>
        </p:nvSpPr>
        <p:spPr>
          <a:xfrm>
            <a:off x="244128" y="629006"/>
            <a:ext cx="435869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apresentar proposta 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501D77-26CB-3393-2BB8-9998976E279A}"/>
              </a:ext>
            </a:extLst>
          </p:cNvPr>
          <p:cNvSpPr txBox="1"/>
          <p:nvPr/>
        </p:nvSpPr>
        <p:spPr>
          <a:xfrm>
            <a:off x="4806636" y="705787"/>
            <a:ext cx="73199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3 – </a:t>
            </a:r>
            <a:r>
              <a:rPr lang="pt-BR" sz="2800" dirty="0">
                <a:solidFill>
                  <a:schemeClr val="accent1"/>
                </a:solidFill>
              </a:rPr>
              <a:t>Selecione uma empresa, para escolher o CNPJ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43FB5F-51A6-5FBB-DDEA-CC91292DD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44" y="1432692"/>
            <a:ext cx="4358693" cy="5487365"/>
          </a:xfrm>
          <a:prstGeom prst="rect">
            <a:avLst/>
          </a:prstGeom>
        </p:spPr>
      </p:pic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E8A245AD-5879-E3B1-B769-788E345A6A51}"/>
              </a:ext>
            </a:extLst>
          </p:cNvPr>
          <p:cNvSpPr/>
          <p:nvPr/>
        </p:nvSpPr>
        <p:spPr>
          <a:xfrm>
            <a:off x="4806637" y="2544417"/>
            <a:ext cx="1139687" cy="33130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D2C470-8E2D-040B-7410-B9CB6EB47542}"/>
              </a:ext>
            </a:extLst>
          </p:cNvPr>
          <p:cNvSpPr txBox="1"/>
          <p:nvPr/>
        </p:nvSpPr>
        <p:spPr>
          <a:xfrm>
            <a:off x="6653644" y="2367890"/>
            <a:ext cx="4491434" cy="1323439"/>
          </a:xfrm>
          <a:custGeom>
            <a:avLst/>
            <a:gdLst>
              <a:gd name="connsiteX0" fmla="*/ 0 w 4491434"/>
              <a:gd name="connsiteY0" fmla="*/ 0 h 1323439"/>
              <a:gd name="connsiteX1" fmla="*/ 651258 w 4491434"/>
              <a:gd name="connsiteY1" fmla="*/ 0 h 1323439"/>
              <a:gd name="connsiteX2" fmla="*/ 1302516 w 4491434"/>
              <a:gd name="connsiteY2" fmla="*/ 0 h 1323439"/>
              <a:gd name="connsiteX3" fmla="*/ 1729202 w 4491434"/>
              <a:gd name="connsiteY3" fmla="*/ 0 h 1323439"/>
              <a:gd name="connsiteX4" fmla="*/ 2380460 w 4491434"/>
              <a:gd name="connsiteY4" fmla="*/ 0 h 1323439"/>
              <a:gd name="connsiteX5" fmla="*/ 2852061 w 4491434"/>
              <a:gd name="connsiteY5" fmla="*/ 0 h 1323439"/>
              <a:gd name="connsiteX6" fmla="*/ 3323661 w 4491434"/>
              <a:gd name="connsiteY6" fmla="*/ 0 h 1323439"/>
              <a:gd name="connsiteX7" fmla="*/ 3885090 w 4491434"/>
              <a:gd name="connsiteY7" fmla="*/ 0 h 1323439"/>
              <a:gd name="connsiteX8" fmla="*/ 4491434 w 4491434"/>
              <a:gd name="connsiteY8" fmla="*/ 0 h 1323439"/>
              <a:gd name="connsiteX9" fmla="*/ 4491434 w 4491434"/>
              <a:gd name="connsiteY9" fmla="*/ 401443 h 1323439"/>
              <a:gd name="connsiteX10" fmla="*/ 4491434 w 4491434"/>
              <a:gd name="connsiteY10" fmla="*/ 855824 h 1323439"/>
              <a:gd name="connsiteX11" fmla="*/ 4491434 w 4491434"/>
              <a:gd name="connsiteY11" fmla="*/ 1323439 h 1323439"/>
              <a:gd name="connsiteX12" fmla="*/ 4064748 w 4491434"/>
              <a:gd name="connsiteY12" fmla="*/ 1323439 h 1323439"/>
              <a:gd name="connsiteX13" fmla="*/ 3458404 w 4491434"/>
              <a:gd name="connsiteY13" fmla="*/ 1323439 h 1323439"/>
              <a:gd name="connsiteX14" fmla="*/ 3031718 w 4491434"/>
              <a:gd name="connsiteY14" fmla="*/ 1323439 h 1323439"/>
              <a:gd name="connsiteX15" fmla="*/ 2470289 w 4491434"/>
              <a:gd name="connsiteY15" fmla="*/ 1323439 h 1323439"/>
              <a:gd name="connsiteX16" fmla="*/ 1998688 w 4491434"/>
              <a:gd name="connsiteY16" fmla="*/ 1323439 h 1323439"/>
              <a:gd name="connsiteX17" fmla="*/ 1392345 w 4491434"/>
              <a:gd name="connsiteY17" fmla="*/ 1323439 h 1323439"/>
              <a:gd name="connsiteX18" fmla="*/ 920744 w 4491434"/>
              <a:gd name="connsiteY18" fmla="*/ 1323439 h 1323439"/>
              <a:gd name="connsiteX19" fmla="*/ 0 w 4491434"/>
              <a:gd name="connsiteY19" fmla="*/ 1323439 h 1323439"/>
              <a:gd name="connsiteX20" fmla="*/ 0 w 4491434"/>
              <a:gd name="connsiteY20" fmla="*/ 869058 h 1323439"/>
              <a:gd name="connsiteX21" fmla="*/ 0 w 4491434"/>
              <a:gd name="connsiteY21" fmla="*/ 414678 h 1323439"/>
              <a:gd name="connsiteX22" fmla="*/ 0 w 4491434"/>
              <a:gd name="connsiteY22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91434" h="1323439" extrusionOk="0">
                <a:moveTo>
                  <a:pt x="0" y="0"/>
                </a:moveTo>
                <a:cubicBezTo>
                  <a:pt x="264981" y="-26046"/>
                  <a:pt x="401168" y="72967"/>
                  <a:pt x="651258" y="0"/>
                </a:cubicBezTo>
                <a:cubicBezTo>
                  <a:pt x="901348" y="-72967"/>
                  <a:pt x="1122738" y="50162"/>
                  <a:pt x="1302516" y="0"/>
                </a:cubicBezTo>
                <a:cubicBezTo>
                  <a:pt x="1482294" y="-50162"/>
                  <a:pt x="1642941" y="47861"/>
                  <a:pt x="1729202" y="0"/>
                </a:cubicBezTo>
                <a:cubicBezTo>
                  <a:pt x="1815463" y="-47861"/>
                  <a:pt x="2072752" y="36364"/>
                  <a:pt x="2380460" y="0"/>
                </a:cubicBezTo>
                <a:cubicBezTo>
                  <a:pt x="2688168" y="-36364"/>
                  <a:pt x="2698892" y="52157"/>
                  <a:pt x="2852061" y="0"/>
                </a:cubicBezTo>
                <a:cubicBezTo>
                  <a:pt x="3005230" y="-52157"/>
                  <a:pt x="3201421" y="1404"/>
                  <a:pt x="3323661" y="0"/>
                </a:cubicBezTo>
                <a:cubicBezTo>
                  <a:pt x="3445901" y="-1404"/>
                  <a:pt x="3604424" y="54498"/>
                  <a:pt x="3885090" y="0"/>
                </a:cubicBezTo>
                <a:cubicBezTo>
                  <a:pt x="4165756" y="-54498"/>
                  <a:pt x="4343763" y="41834"/>
                  <a:pt x="4491434" y="0"/>
                </a:cubicBezTo>
                <a:cubicBezTo>
                  <a:pt x="4503094" y="167162"/>
                  <a:pt x="4448244" y="300906"/>
                  <a:pt x="4491434" y="401443"/>
                </a:cubicBezTo>
                <a:cubicBezTo>
                  <a:pt x="4534624" y="501980"/>
                  <a:pt x="4474668" y="757796"/>
                  <a:pt x="4491434" y="855824"/>
                </a:cubicBezTo>
                <a:cubicBezTo>
                  <a:pt x="4508200" y="953852"/>
                  <a:pt x="4453629" y="1229910"/>
                  <a:pt x="4491434" y="1323439"/>
                </a:cubicBezTo>
                <a:cubicBezTo>
                  <a:pt x="4279376" y="1341748"/>
                  <a:pt x="4266169" y="1284894"/>
                  <a:pt x="4064748" y="1323439"/>
                </a:cubicBezTo>
                <a:cubicBezTo>
                  <a:pt x="3863327" y="1361984"/>
                  <a:pt x="3657135" y="1298683"/>
                  <a:pt x="3458404" y="1323439"/>
                </a:cubicBezTo>
                <a:cubicBezTo>
                  <a:pt x="3259673" y="1348195"/>
                  <a:pt x="3192558" y="1310543"/>
                  <a:pt x="3031718" y="1323439"/>
                </a:cubicBezTo>
                <a:cubicBezTo>
                  <a:pt x="2870878" y="1336335"/>
                  <a:pt x="2736166" y="1259627"/>
                  <a:pt x="2470289" y="1323439"/>
                </a:cubicBezTo>
                <a:cubicBezTo>
                  <a:pt x="2204412" y="1387251"/>
                  <a:pt x="2106782" y="1270357"/>
                  <a:pt x="1998688" y="1323439"/>
                </a:cubicBezTo>
                <a:cubicBezTo>
                  <a:pt x="1890594" y="1376521"/>
                  <a:pt x="1607763" y="1254352"/>
                  <a:pt x="1392345" y="1323439"/>
                </a:cubicBezTo>
                <a:cubicBezTo>
                  <a:pt x="1176927" y="1392526"/>
                  <a:pt x="1030024" y="1305573"/>
                  <a:pt x="920744" y="1323439"/>
                </a:cubicBezTo>
                <a:cubicBezTo>
                  <a:pt x="811464" y="1341305"/>
                  <a:pt x="227262" y="1253495"/>
                  <a:pt x="0" y="1323439"/>
                </a:cubicBezTo>
                <a:cubicBezTo>
                  <a:pt x="-19459" y="1140744"/>
                  <a:pt x="41363" y="1042776"/>
                  <a:pt x="0" y="869058"/>
                </a:cubicBezTo>
                <a:cubicBezTo>
                  <a:pt x="-41363" y="695340"/>
                  <a:pt x="49096" y="602855"/>
                  <a:pt x="0" y="414678"/>
                </a:cubicBezTo>
                <a:cubicBezTo>
                  <a:pt x="-49096" y="226501"/>
                  <a:pt x="49748" y="17046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u="none" strike="noStrike" baseline="0" dirty="0">
                <a:latin typeface="Rawline-Regular"/>
              </a:rPr>
              <a:t>Caso tenha mais de uma empresa cadastrada, confira com qual empresa você quer dar uma proposta para aquela oportunidade.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5338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5E076-423A-B6DA-45CA-E894DA457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590CBDED-AF9A-7D3F-16C0-9EA8B2BCF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36A31F61-65E0-5EF5-10F5-53B77CCA776F}"/>
              </a:ext>
            </a:extLst>
          </p:cNvPr>
          <p:cNvSpPr txBox="1">
            <a:spLocks/>
          </p:cNvSpPr>
          <p:nvPr/>
        </p:nvSpPr>
        <p:spPr>
          <a:xfrm>
            <a:off x="244128" y="629006"/>
            <a:ext cx="435869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apresentar proposta 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9BC775-05E5-DFD8-F6F5-634E6A2CAC56}"/>
              </a:ext>
            </a:extLst>
          </p:cNvPr>
          <p:cNvSpPr txBox="1"/>
          <p:nvPr/>
        </p:nvSpPr>
        <p:spPr>
          <a:xfrm>
            <a:off x="4493702" y="705787"/>
            <a:ext cx="763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4 – </a:t>
            </a:r>
            <a:r>
              <a:rPr lang="pt-BR" sz="2800" dirty="0">
                <a:solidFill>
                  <a:schemeClr val="accent1"/>
                </a:solidFill>
              </a:rPr>
              <a:t>Informe o valor da Proposta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86088F-EF2B-2ACD-D8D9-587BCC812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44" y="1432692"/>
            <a:ext cx="4358693" cy="5487365"/>
          </a:xfrm>
          <a:prstGeom prst="rect">
            <a:avLst/>
          </a:prstGeom>
        </p:spPr>
      </p:pic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44279712-E0E1-2320-824E-225090B859AB}"/>
              </a:ext>
            </a:extLst>
          </p:cNvPr>
          <p:cNvSpPr/>
          <p:nvPr/>
        </p:nvSpPr>
        <p:spPr>
          <a:xfrm>
            <a:off x="4806637" y="3097695"/>
            <a:ext cx="1139687" cy="33130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7A81DB-4241-DFA7-D497-44BAD459FD8C}"/>
              </a:ext>
            </a:extLst>
          </p:cNvPr>
          <p:cNvSpPr txBox="1"/>
          <p:nvPr/>
        </p:nvSpPr>
        <p:spPr>
          <a:xfrm>
            <a:off x="5946324" y="2606714"/>
            <a:ext cx="5913098" cy="1569660"/>
          </a:xfrm>
          <a:custGeom>
            <a:avLst/>
            <a:gdLst>
              <a:gd name="connsiteX0" fmla="*/ 0 w 5913098"/>
              <a:gd name="connsiteY0" fmla="*/ 0 h 1569660"/>
              <a:gd name="connsiteX1" fmla="*/ 709572 w 5913098"/>
              <a:gd name="connsiteY1" fmla="*/ 0 h 1569660"/>
              <a:gd name="connsiteX2" fmla="*/ 1419144 w 5913098"/>
              <a:gd name="connsiteY2" fmla="*/ 0 h 1569660"/>
              <a:gd name="connsiteX3" fmla="*/ 1833060 w 5913098"/>
              <a:gd name="connsiteY3" fmla="*/ 0 h 1569660"/>
              <a:gd name="connsiteX4" fmla="*/ 2542632 w 5913098"/>
              <a:gd name="connsiteY4" fmla="*/ 0 h 1569660"/>
              <a:gd name="connsiteX5" fmla="*/ 3015680 w 5913098"/>
              <a:gd name="connsiteY5" fmla="*/ 0 h 1569660"/>
              <a:gd name="connsiteX6" fmla="*/ 3488728 w 5913098"/>
              <a:gd name="connsiteY6" fmla="*/ 0 h 1569660"/>
              <a:gd name="connsiteX7" fmla="*/ 4080038 w 5913098"/>
              <a:gd name="connsiteY7" fmla="*/ 0 h 1569660"/>
              <a:gd name="connsiteX8" fmla="*/ 4553085 w 5913098"/>
              <a:gd name="connsiteY8" fmla="*/ 0 h 1569660"/>
              <a:gd name="connsiteX9" fmla="*/ 4967002 w 5913098"/>
              <a:gd name="connsiteY9" fmla="*/ 0 h 1569660"/>
              <a:gd name="connsiteX10" fmla="*/ 5913098 w 5913098"/>
              <a:gd name="connsiteY10" fmla="*/ 0 h 1569660"/>
              <a:gd name="connsiteX11" fmla="*/ 5913098 w 5913098"/>
              <a:gd name="connsiteY11" fmla="*/ 507523 h 1569660"/>
              <a:gd name="connsiteX12" fmla="*/ 5913098 w 5913098"/>
              <a:gd name="connsiteY12" fmla="*/ 983654 h 1569660"/>
              <a:gd name="connsiteX13" fmla="*/ 5913098 w 5913098"/>
              <a:gd name="connsiteY13" fmla="*/ 1569660 h 1569660"/>
              <a:gd name="connsiteX14" fmla="*/ 5380919 w 5913098"/>
              <a:gd name="connsiteY14" fmla="*/ 1569660 h 1569660"/>
              <a:gd name="connsiteX15" fmla="*/ 4789609 w 5913098"/>
              <a:gd name="connsiteY15" fmla="*/ 1569660 h 1569660"/>
              <a:gd name="connsiteX16" fmla="*/ 4316562 w 5913098"/>
              <a:gd name="connsiteY16" fmla="*/ 1569660 h 1569660"/>
              <a:gd name="connsiteX17" fmla="*/ 3666121 w 5913098"/>
              <a:gd name="connsiteY17" fmla="*/ 1569660 h 1569660"/>
              <a:gd name="connsiteX18" fmla="*/ 3193073 w 5913098"/>
              <a:gd name="connsiteY18" fmla="*/ 1569660 h 1569660"/>
              <a:gd name="connsiteX19" fmla="*/ 2542632 w 5913098"/>
              <a:gd name="connsiteY19" fmla="*/ 1569660 h 1569660"/>
              <a:gd name="connsiteX20" fmla="*/ 1892191 w 5913098"/>
              <a:gd name="connsiteY20" fmla="*/ 1569660 h 1569660"/>
              <a:gd name="connsiteX21" fmla="*/ 1478275 w 5913098"/>
              <a:gd name="connsiteY21" fmla="*/ 1569660 h 1569660"/>
              <a:gd name="connsiteX22" fmla="*/ 886965 w 5913098"/>
              <a:gd name="connsiteY22" fmla="*/ 1569660 h 1569660"/>
              <a:gd name="connsiteX23" fmla="*/ 0 w 5913098"/>
              <a:gd name="connsiteY23" fmla="*/ 1569660 h 1569660"/>
              <a:gd name="connsiteX24" fmla="*/ 0 w 5913098"/>
              <a:gd name="connsiteY24" fmla="*/ 1093530 h 1569660"/>
              <a:gd name="connsiteX25" fmla="*/ 0 w 5913098"/>
              <a:gd name="connsiteY25" fmla="*/ 554613 h 1569660"/>
              <a:gd name="connsiteX26" fmla="*/ 0 w 5913098"/>
              <a:gd name="connsiteY26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13098" h="1569660" extrusionOk="0">
                <a:moveTo>
                  <a:pt x="0" y="0"/>
                </a:moveTo>
                <a:cubicBezTo>
                  <a:pt x="170876" y="-70821"/>
                  <a:pt x="495847" y="55603"/>
                  <a:pt x="709572" y="0"/>
                </a:cubicBezTo>
                <a:cubicBezTo>
                  <a:pt x="923297" y="-55603"/>
                  <a:pt x="1097525" y="55091"/>
                  <a:pt x="1419144" y="0"/>
                </a:cubicBezTo>
                <a:cubicBezTo>
                  <a:pt x="1740763" y="-55091"/>
                  <a:pt x="1682229" y="23246"/>
                  <a:pt x="1833060" y="0"/>
                </a:cubicBezTo>
                <a:cubicBezTo>
                  <a:pt x="1983891" y="-23246"/>
                  <a:pt x="2194628" y="27581"/>
                  <a:pt x="2542632" y="0"/>
                </a:cubicBezTo>
                <a:cubicBezTo>
                  <a:pt x="2890636" y="-27581"/>
                  <a:pt x="2789984" y="53597"/>
                  <a:pt x="3015680" y="0"/>
                </a:cubicBezTo>
                <a:cubicBezTo>
                  <a:pt x="3241376" y="-53597"/>
                  <a:pt x="3364741" y="22628"/>
                  <a:pt x="3488728" y="0"/>
                </a:cubicBezTo>
                <a:cubicBezTo>
                  <a:pt x="3612715" y="-22628"/>
                  <a:pt x="3787894" y="24748"/>
                  <a:pt x="4080038" y="0"/>
                </a:cubicBezTo>
                <a:cubicBezTo>
                  <a:pt x="4372182" y="-24748"/>
                  <a:pt x="4414300" y="54761"/>
                  <a:pt x="4553085" y="0"/>
                </a:cubicBezTo>
                <a:cubicBezTo>
                  <a:pt x="4691870" y="-54761"/>
                  <a:pt x="4883979" y="10802"/>
                  <a:pt x="4967002" y="0"/>
                </a:cubicBezTo>
                <a:cubicBezTo>
                  <a:pt x="5050025" y="-10802"/>
                  <a:pt x="5615912" y="23123"/>
                  <a:pt x="5913098" y="0"/>
                </a:cubicBezTo>
                <a:cubicBezTo>
                  <a:pt x="5970158" y="194143"/>
                  <a:pt x="5853788" y="263373"/>
                  <a:pt x="5913098" y="507523"/>
                </a:cubicBezTo>
                <a:cubicBezTo>
                  <a:pt x="5972408" y="751673"/>
                  <a:pt x="5870517" y="786934"/>
                  <a:pt x="5913098" y="983654"/>
                </a:cubicBezTo>
                <a:cubicBezTo>
                  <a:pt x="5955679" y="1180374"/>
                  <a:pt x="5886969" y="1307028"/>
                  <a:pt x="5913098" y="1569660"/>
                </a:cubicBezTo>
                <a:cubicBezTo>
                  <a:pt x="5764983" y="1572643"/>
                  <a:pt x="5492825" y="1533727"/>
                  <a:pt x="5380919" y="1569660"/>
                </a:cubicBezTo>
                <a:cubicBezTo>
                  <a:pt x="5269013" y="1605593"/>
                  <a:pt x="5037369" y="1503369"/>
                  <a:pt x="4789609" y="1569660"/>
                </a:cubicBezTo>
                <a:cubicBezTo>
                  <a:pt x="4541849" y="1635951"/>
                  <a:pt x="4496298" y="1525996"/>
                  <a:pt x="4316562" y="1569660"/>
                </a:cubicBezTo>
                <a:cubicBezTo>
                  <a:pt x="4136826" y="1613324"/>
                  <a:pt x="3923447" y="1531215"/>
                  <a:pt x="3666121" y="1569660"/>
                </a:cubicBezTo>
                <a:cubicBezTo>
                  <a:pt x="3408795" y="1608105"/>
                  <a:pt x="3389904" y="1568295"/>
                  <a:pt x="3193073" y="1569660"/>
                </a:cubicBezTo>
                <a:cubicBezTo>
                  <a:pt x="2996242" y="1571025"/>
                  <a:pt x="2858553" y="1529954"/>
                  <a:pt x="2542632" y="1569660"/>
                </a:cubicBezTo>
                <a:cubicBezTo>
                  <a:pt x="2226711" y="1609366"/>
                  <a:pt x="2201983" y="1532346"/>
                  <a:pt x="1892191" y="1569660"/>
                </a:cubicBezTo>
                <a:cubicBezTo>
                  <a:pt x="1582399" y="1606974"/>
                  <a:pt x="1683381" y="1524923"/>
                  <a:pt x="1478275" y="1569660"/>
                </a:cubicBezTo>
                <a:cubicBezTo>
                  <a:pt x="1273169" y="1614397"/>
                  <a:pt x="1115061" y="1517361"/>
                  <a:pt x="886965" y="1569660"/>
                </a:cubicBezTo>
                <a:cubicBezTo>
                  <a:pt x="658869" y="1621959"/>
                  <a:pt x="182982" y="1539685"/>
                  <a:pt x="0" y="1569660"/>
                </a:cubicBezTo>
                <a:cubicBezTo>
                  <a:pt x="-33555" y="1404123"/>
                  <a:pt x="52036" y="1196281"/>
                  <a:pt x="0" y="1093530"/>
                </a:cubicBezTo>
                <a:cubicBezTo>
                  <a:pt x="-52036" y="990779"/>
                  <a:pt x="31109" y="672169"/>
                  <a:pt x="0" y="554613"/>
                </a:cubicBezTo>
                <a:cubicBezTo>
                  <a:pt x="-31109" y="437057"/>
                  <a:pt x="20660" y="26110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u="none" strike="noStrike" baseline="0" dirty="0">
                <a:latin typeface="Rawline-Regular"/>
              </a:rPr>
              <a:t>Na sua proposta devem estar incluídos todos os custos – material, transporte e serviço. </a:t>
            </a:r>
          </a:p>
          <a:p>
            <a:pPr algn="ctr"/>
            <a:r>
              <a:rPr lang="pt-BR" sz="2400" b="0" i="0" u="none" strike="noStrike" baseline="0" dirty="0">
                <a:latin typeface="Rawline-Regular"/>
              </a:rPr>
              <a:t>Nenhum valor adicional poderá ser pedido depois.</a:t>
            </a:r>
            <a:endParaRPr lang="pt-BR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5954FA-C7BC-734D-842C-E7E4818BCE98}"/>
              </a:ext>
            </a:extLst>
          </p:cNvPr>
          <p:cNvSpPr txBox="1"/>
          <p:nvPr/>
        </p:nvSpPr>
        <p:spPr>
          <a:xfrm>
            <a:off x="5087944" y="5027679"/>
            <a:ext cx="7104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u="none" strike="noStrike" baseline="0" dirty="0">
                <a:solidFill>
                  <a:srgbClr val="FF0000"/>
                </a:solidFill>
                <a:latin typeface="Rawline-Bold"/>
              </a:rPr>
              <a:t>Nenhuma proposta poderá ser superior a R$ 12.545,11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2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C171DE-71E4-0BF9-531E-B55DBE77B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E106AE-F764-AD63-54F6-997348D7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ECAD8-EC0A-0DBA-CA13-C3F5B880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" y="914170"/>
            <a:ext cx="11549063" cy="5136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56798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4C267-F75A-A0DF-E689-0E597D25E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CDCA78BF-1FE9-04F5-7B5E-392FF85B3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7C5F534F-1754-7E5D-0019-594DC7DD249C}"/>
              </a:ext>
            </a:extLst>
          </p:cNvPr>
          <p:cNvSpPr txBox="1">
            <a:spLocks/>
          </p:cNvSpPr>
          <p:nvPr/>
        </p:nvSpPr>
        <p:spPr>
          <a:xfrm>
            <a:off x="244128" y="629006"/>
            <a:ext cx="435869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apresentar proposta 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07AD2E-F259-52D8-BAAF-C17CA620A563}"/>
              </a:ext>
            </a:extLst>
          </p:cNvPr>
          <p:cNvSpPr txBox="1"/>
          <p:nvPr/>
        </p:nvSpPr>
        <p:spPr>
          <a:xfrm>
            <a:off x="4806636" y="705787"/>
            <a:ext cx="73199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5 – </a:t>
            </a:r>
            <a:r>
              <a:rPr lang="pt-BR" sz="2800" dirty="0">
                <a:solidFill>
                  <a:schemeClr val="accent1"/>
                </a:solidFill>
              </a:rPr>
              <a:t>Informe o Prazo (em dias) para executar o serviço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112B37-2D23-6A6C-EB6D-5E9D6934B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44" y="1432692"/>
            <a:ext cx="4358693" cy="5487365"/>
          </a:xfrm>
          <a:prstGeom prst="rect">
            <a:avLst/>
          </a:prstGeom>
        </p:spPr>
      </p:pic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7C8776AF-48B1-C06C-CAF3-A9431B62E074}"/>
              </a:ext>
            </a:extLst>
          </p:cNvPr>
          <p:cNvSpPr/>
          <p:nvPr/>
        </p:nvSpPr>
        <p:spPr>
          <a:xfrm>
            <a:off x="4806636" y="3793018"/>
            <a:ext cx="1139687" cy="33130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19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31F7B-FBCF-0772-983D-BF6BEF3DC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82D8768C-2C0D-4B2B-EFCF-EE5252C5C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11E5C562-B1D6-ED72-1956-7AB2AC85DCAB}"/>
              </a:ext>
            </a:extLst>
          </p:cNvPr>
          <p:cNvSpPr txBox="1">
            <a:spLocks/>
          </p:cNvSpPr>
          <p:nvPr/>
        </p:nvSpPr>
        <p:spPr>
          <a:xfrm>
            <a:off x="244128" y="629006"/>
            <a:ext cx="435869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apresentar proposta 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D7821D0-FA85-FC91-7A40-B0443611DD82}"/>
              </a:ext>
            </a:extLst>
          </p:cNvPr>
          <p:cNvSpPr txBox="1"/>
          <p:nvPr/>
        </p:nvSpPr>
        <p:spPr>
          <a:xfrm>
            <a:off x="4806636" y="705787"/>
            <a:ext cx="7319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6 – </a:t>
            </a:r>
            <a:r>
              <a:rPr lang="pt-BR" sz="2800" dirty="0">
                <a:solidFill>
                  <a:schemeClr val="accent1"/>
                </a:solidFill>
              </a:rPr>
              <a:t>Aceite as declarações</a:t>
            </a:r>
            <a:endParaRPr lang="pt-BR" sz="2800" dirty="0">
              <a:solidFill>
                <a:schemeClr val="accent6"/>
              </a:solidFill>
            </a:endParaRP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7701F543-E2FF-8D40-7A77-AAE6A5B64F4D}"/>
              </a:ext>
            </a:extLst>
          </p:cNvPr>
          <p:cNvSpPr/>
          <p:nvPr/>
        </p:nvSpPr>
        <p:spPr>
          <a:xfrm>
            <a:off x="4602821" y="4561644"/>
            <a:ext cx="1139687" cy="33130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D9AD3C-322D-D21E-B2E0-9F8202133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28" y="1511433"/>
            <a:ext cx="4159133" cy="52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8BFDB-24E6-868B-C462-7975BEFC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8C3C65AC-9046-8546-ADAC-0A60AEB8D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0EA4FCCE-7E61-AF3C-EC17-F003966F8AF5}"/>
              </a:ext>
            </a:extLst>
          </p:cNvPr>
          <p:cNvSpPr txBox="1">
            <a:spLocks/>
          </p:cNvSpPr>
          <p:nvPr/>
        </p:nvSpPr>
        <p:spPr>
          <a:xfrm>
            <a:off x="244128" y="629006"/>
            <a:ext cx="435869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apresentar proposta 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EC4FD2-D52A-4E0E-78B0-20A17CBC028C}"/>
              </a:ext>
            </a:extLst>
          </p:cNvPr>
          <p:cNvSpPr txBox="1"/>
          <p:nvPr/>
        </p:nvSpPr>
        <p:spPr>
          <a:xfrm>
            <a:off x="4806636" y="705787"/>
            <a:ext cx="73199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7 – </a:t>
            </a:r>
            <a:r>
              <a:rPr lang="pt-BR" sz="2800" dirty="0">
                <a:solidFill>
                  <a:schemeClr val="accent1"/>
                </a:solidFill>
              </a:rPr>
              <a:t>Envie os documentos adicionais (se solicitado pelo contratante)</a:t>
            </a:r>
            <a:endParaRPr lang="pt-BR" sz="2800" dirty="0">
              <a:solidFill>
                <a:schemeClr val="accent6"/>
              </a:solidFill>
            </a:endParaRP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5F47D840-FA8C-E6C8-4FC2-5F29216D4D7C}"/>
              </a:ext>
            </a:extLst>
          </p:cNvPr>
          <p:cNvSpPr/>
          <p:nvPr/>
        </p:nvSpPr>
        <p:spPr>
          <a:xfrm>
            <a:off x="4493702" y="5595313"/>
            <a:ext cx="1139687" cy="33130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A0C148-D30B-D822-3D2C-1430CE120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28" y="1511433"/>
            <a:ext cx="4159133" cy="524717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55B4138-D85E-29B4-5384-10B593DC0F29}"/>
              </a:ext>
            </a:extLst>
          </p:cNvPr>
          <p:cNvSpPr txBox="1"/>
          <p:nvPr/>
        </p:nvSpPr>
        <p:spPr>
          <a:xfrm>
            <a:off x="5919819" y="5326453"/>
            <a:ext cx="5913098" cy="1200329"/>
          </a:xfrm>
          <a:custGeom>
            <a:avLst/>
            <a:gdLst>
              <a:gd name="connsiteX0" fmla="*/ 0 w 5913098"/>
              <a:gd name="connsiteY0" fmla="*/ 0 h 1200329"/>
              <a:gd name="connsiteX1" fmla="*/ 709572 w 5913098"/>
              <a:gd name="connsiteY1" fmla="*/ 0 h 1200329"/>
              <a:gd name="connsiteX2" fmla="*/ 1419144 w 5913098"/>
              <a:gd name="connsiteY2" fmla="*/ 0 h 1200329"/>
              <a:gd name="connsiteX3" fmla="*/ 1833060 w 5913098"/>
              <a:gd name="connsiteY3" fmla="*/ 0 h 1200329"/>
              <a:gd name="connsiteX4" fmla="*/ 2542632 w 5913098"/>
              <a:gd name="connsiteY4" fmla="*/ 0 h 1200329"/>
              <a:gd name="connsiteX5" fmla="*/ 3015680 w 5913098"/>
              <a:gd name="connsiteY5" fmla="*/ 0 h 1200329"/>
              <a:gd name="connsiteX6" fmla="*/ 3488728 w 5913098"/>
              <a:gd name="connsiteY6" fmla="*/ 0 h 1200329"/>
              <a:gd name="connsiteX7" fmla="*/ 4080038 w 5913098"/>
              <a:gd name="connsiteY7" fmla="*/ 0 h 1200329"/>
              <a:gd name="connsiteX8" fmla="*/ 4553085 w 5913098"/>
              <a:gd name="connsiteY8" fmla="*/ 0 h 1200329"/>
              <a:gd name="connsiteX9" fmla="*/ 4967002 w 5913098"/>
              <a:gd name="connsiteY9" fmla="*/ 0 h 1200329"/>
              <a:gd name="connsiteX10" fmla="*/ 5913098 w 5913098"/>
              <a:gd name="connsiteY10" fmla="*/ 0 h 1200329"/>
              <a:gd name="connsiteX11" fmla="*/ 5913098 w 5913098"/>
              <a:gd name="connsiteY11" fmla="*/ 388106 h 1200329"/>
              <a:gd name="connsiteX12" fmla="*/ 5913098 w 5913098"/>
              <a:gd name="connsiteY12" fmla="*/ 752206 h 1200329"/>
              <a:gd name="connsiteX13" fmla="*/ 5913098 w 5913098"/>
              <a:gd name="connsiteY13" fmla="*/ 1200329 h 1200329"/>
              <a:gd name="connsiteX14" fmla="*/ 5380919 w 5913098"/>
              <a:gd name="connsiteY14" fmla="*/ 1200329 h 1200329"/>
              <a:gd name="connsiteX15" fmla="*/ 4789609 w 5913098"/>
              <a:gd name="connsiteY15" fmla="*/ 1200329 h 1200329"/>
              <a:gd name="connsiteX16" fmla="*/ 4316562 w 5913098"/>
              <a:gd name="connsiteY16" fmla="*/ 1200329 h 1200329"/>
              <a:gd name="connsiteX17" fmla="*/ 3666121 w 5913098"/>
              <a:gd name="connsiteY17" fmla="*/ 1200329 h 1200329"/>
              <a:gd name="connsiteX18" fmla="*/ 3193073 w 5913098"/>
              <a:gd name="connsiteY18" fmla="*/ 1200329 h 1200329"/>
              <a:gd name="connsiteX19" fmla="*/ 2542632 w 5913098"/>
              <a:gd name="connsiteY19" fmla="*/ 1200329 h 1200329"/>
              <a:gd name="connsiteX20" fmla="*/ 1892191 w 5913098"/>
              <a:gd name="connsiteY20" fmla="*/ 1200329 h 1200329"/>
              <a:gd name="connsiteX21" fmla="*/ 1478275 w 5913098"/>
              <a:gd name="connsiteY21" fmla="*/ 1200329 h 1200329"/>
              <a:gd name="connsiteX22" fmla="*/ 886965 w 5913098"/>
              <a:gd name="connsiteY22" fmla="*/ 1200329 h 1200329"/>
              <a:gd name="connsiteX23" fmla="*/ 0 w 5913098"/>
              <a:gd name="connsiteY23" fmla="*/ 1200329 h 1200329"/>
              <a:gd name="connsiteX24" fmla="*/ 0 w 5913098"/>
              <a:gd name="connsiteY24" fmla="*/ 836229 h 1200329"/>
              <a:gd name="connsiteX25" fmla="*/ 0 w 5913098"/>
              <a:gd name="connsiteY25" fmla="*/ 424116 h 1200329"/>
              <a:gd name="connsiteX26" fmla="*/ 0 w 5913098"/>
              <a:gd name="connsiteY2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13098" h="1200329" extrusionOk="0">
                <a:moveTo>
                  <a:pt x="0" y="0"/>
                </a:moveTo>
                <a:cubicBezTo>
                  <a:pt x="170876" y="-70821"/>
                  <a:pt x="495847" y="55603"/>
                  <a:pt x="709572" y="0"/>
                </a:cubicBezTo>
                <a:cubicBezTo>
                  <a:pt x="923297" y="-55603"/>
                  <a:pt x="1097525" y="55091"/>
                  <a:pt x="1419144" y="0"/>
                </a:cubicBezTo>
                <a:cubicBezTo>
                  <a:pt x="1740763" y="-55091"/>
                  <a:pt x="1682229" y="23246"/>
                  <a:pt x="1833060" y="0"/>
                </a:cubicBezTo>
                <a:cubicBezTo>
                  <a:pt x="1983891" y="-23246"/>
                  <a:pt x="2194628" y="27581"/>
                  <a:pt x="2542632" y="0"/>
                </a:cubicBezTo>
                <a:cubicBezTo>
                  <a:pt x="2890636" y="-27581"/>
                  <a:pt x="2789984" y="53597"/>
                  <a:pt x="3015680" y="0"/>
                </a:cubicBezTo>
                <a:cubicBezTo>
                  <a:pt x="3241376" y="-53597"/>
                  <a:pt x="3364741" y="22628"/>
                  <a:pt x="3488728" y="0"/>
                </a:cubicBezTo>
                <a:cubicBezTo>
                  <a:pt x="3612715" y="-22628"/>
                  <a:pt x="3787894" y="24748"/>
                  <a:pt x="4080038" y="0"/>
                </a:cubicBezTo>
                <a:cubicBezTo>
                  <a:pt x="4372182" y="-24748"/>
                  <a:pt x="4414300" y="54761"/>
                  <a:pt x="4553085" y="0"/>
                </a:cubicBezTo>
                <a:cubicBezTo>
                  <a:pt x="4691870" y="-54761"/>
                  <a:pt x="4883979" y="10802"/>
                  <a:pt x="4967002" y="0"/>
                </a:cubicBezTo>
                <a:cubicBezTo>
                  <a:pt x="5050025" y="-10802"/>
                  <a:pt x="5615912" y="23123"/>
                  <a:pt x="5913098" y="0"/>
                </a:cubicBezTo>
                <a:cubicBezTo>
                  <a:pt x="5921100" y="84174"/>
                  <a:pt x="5883980" y="207241"/>
                  <a:pt x="5913098" y="388106"/>
                </a:cubicBezTo>
                <a:cubicBezTo>
                  <a:pt x="5942216" y="568971"/>
                  <a:pt x="5900699" y="610940"/>
                  <a:pt x="5913098" y="752206"/>
                </a:cubicBezTo>
                <a:cubicBezTo>
                  <a:pt x="5925497" y="893472"/>
                  <a:pt x="5863367" y="1054873"/>
                  <a:pt x="5913098" y="1200329"/>
                </a:cubicBezTo>
                <a:cubicBezTo>
                  <a:pt x="5764983" y="1203312"/>
                  <a:pt x="5492825" y="1164396"/>
                  <a:pt x="5380919" y="1200329"/>
                </a:cubicBezTo>
                <a:cubicBezTo>
                  <a:pt x="5269013" y="1236262"/>
                  <a:pt x="5037369" y="1134038"/>
                  <a:pt x="4789609" y="1200329"/>
                </a:cubicBezTo>
                <a:cubicBezTo>
                  <a:pt x="4541849" y="1266620"/>
                  <a:pt x="4496298" y="1156665"/>
                  <a:pt x="4316562" y="1200329"/>
                </a:cubicBezTo>
                <a:cubicBezTo>
                  <a:pt x="4136826" y="1243993"/>
                  <a:pt x="3923447" y="1161884"/>
                  <a:pt x="3666121" y="1200329"/>
                </a:cubicBezTo>
                <a:cubicBezTo>
                  <a:pt x="3408795" y="1238774"/>
                  <a:pt x="3389904" y="1198964"/>
                  <a:pt x="3193073" y="1200329"/>
                </a:cubicBezTo>
                <a:cubicBezTo>
                  <a:pt x="2996242" y="1201694"/>
                  <a:pt x="2858553" y="1160623"/>
                  <a:pt x="2542632" y="1200329"/>
                </a:cubicBezTo>
                <a:cubicBezTo>
                  <a:pt x="2226711" y="1240035"/>
                  <a:pt x="2201983" y="1163015"/>
                  <a:pt x="1892191" y="1200329"/>
                </a:cubicBezTo>
                <a:cubicBezTo>
                  <a:pt x="1582399" y="1237643"/>
                  <a:pt x="1683381" y="1155592"/>
                  <a:pt x="1478275" y="1200329"/>
                </a:cubicBezTo>
                <a:cubicBezTo>
                  <a:pt x="1273169" y="1245066"/>
                  <a:pt x="1115061" y="1148030"/>
                  <a:pt x="886965" y="1200329"/>
                </a:cubicBezTo>
                <a:cubicBezTo>
                  <a:pt x="658869" y="1252628"/>
                  <a:pt x="182982" y="1170354"/>
                  <a:pt x="0" y="1200329"/>
                </a:cubicBezTo>
                <a:cubicBezTo>
                  <a:pt x="-34070" y="1076498"/>
                  <a:pt x="16032" y="961058"/>
                  <a:pt x="0" y="836229"/>
                </a:cubicBezTo>
                <a:cubicBezTo>
                  <a:pt x="-16032" y="711400"/>
                  <a:pt x="38717" y="609805"/>
                  <a:pt x="0" y="424116"/>
                </a:cubicBezTo>
                <a:cubicBezTo>
                  <a:pt x="-38717" y="238427"/>
                  <a:pt x="46347" y="96613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u="none" strike="noStrike" baseline="0" dirty="0">
                <a:latin typeface="Rawline-Regular"/>
              </a:rPr>
              <a:t>Para o Governo </a:t>
            </a:r>
            <a:r>
              <a:rPr lang="pt-BR" sz="2400" dirty="0">
                <a:latin typeface="Rawline-Regular"/>
              </a:rPr>
              <a:t>F</a:t>
            </a:r>
            <a:r>
              <a:rPr lang="pt-BR" sz="2400" b="0" i="0" u="none" strike="noStrike" baseline="0" dirty="0">
                <a:latin typeface="Rawline-Regular"/>
              </a:rPr>
              <a:t>ederal, não há</a:t>
            </a:r>
          </a:p>
          <a:p>
            <a:pPr algn="ctr"/>
            <a:r>
              <a:rPr lang="pt-BR" sz="2400" b="0" i="0" u="none" strike="noStrike" baseline="0" dirty="0">
                <a:latin typeface="Rawline-Regular"/>
              </a:rPr>
              <a:t>necessidade de apresentar documentos adicionais.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779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BC4E6-FBFE-7DD7-2BE0-962737A8D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377FE8E4-1174-0D3A-B401-7D7196525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3140F5D8-B4C4-6A61-CFF3-318E4AFDADF7}"/>
              </a:ext>
            </a:extLst>
          </p:cNvPr>
          <p:cNvSpPr txBox="1">
            <a:spLocks/>
          </p:cNvSpPr>
          <p:nvPr/>
        </p:nvSpPr>
        <p:spPr>
          <a:xfrm>
            <a:off x="244128" y="629006"/>
            <a:ext cx="435869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apresentar proposta 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B2BB59-2FE7-23F6-DE32-FCC78C47C63C}"/>
              </a:ext>
            </a:extLst>
          </p:cNvPr>
          <p:cNvSpPr txBox="1"/>
          <p:nvPr/>
        </p:nvSpPr>
        <p:spPr>
          <a:xfrm>
            <a:off x="4806636" y="705787"/>
            <a:ext cx="7319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8 – </a:t>
            </a:r>
            <a:r>
              <a:rPr lang="pt-BR" sz="2800" dirty="0">
                <a:solidFill>
                  <a:schemeClr val="accent1"/>
                </a:solidFill>
              </a:rPr>
              <a:t>Clique em “Enviar Proposta”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AD7EA21-80A0-F261-D3EE-18EA43DC9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28" y="1511433"/>
            <a:ext cx="4159133" cy="5247176"/>
          </a:xfrm>
          <a:prstGeom prst="rect">
            <a:avLst/>
          </a:prstGeom>
        </p:spPr>
      </p:pic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1402CA37-20CE-3712-4C5C-DD8D5BC45767}"/>
              </a:ext>
            </a:extLst>
          </p:cNvPr>
          <p:cNvSpPr/>
          <p:nvPr/>
        </p:nvSpPr>
        <p:spPr>
          <a:xfrm>
            <a:off x="2413761" y="6341728"/>
            <a:ext cx="1139687" cy="33130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09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1B2F-8368-9364-1C1C-9E02D9E9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E95D9E1B-82C7-DF94-A92E-3BB81B556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A08E2E94-5666-F0C2-D363-A20AA0CF959C}"/>
              </a:ext>
            </a:extLst>
          </p:cNvPr>
          <p:cNvSpPr txBox="1">
            <a:spLocks/>
          </p:cNvSpPr>
          <p:nvPr/>
        </p:nvSpPr>
        <p:spPr>
          <a:xfrm>
            <a:off x="244129" y="629006"/>
            <a:ext cx="4070814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apresentar proposta 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9D98BB7-8353-4326-B4A9-F769F78169D0}"/>
              </a:ext>
            </a:extLst>
          </p:cNvPr>
          <p:cNvSpPr txBox="1"/>
          <p:nvPr/>
        </p:nvSpPr>
        <p:spPr>
          <a:xfrm>
            <a:off x="583095" y="3044687"/>
            <a:ext cx="11165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Pronto! </a:t>
            </a:r>
            <a:r>
              <a:rPr lang="pt-BR" sz="3600" b="0" i="0" u="none" strike="noStrike" baseline="0" dirty="0">
                <a:solidFill>
                  <a:srgbClr val="69574B"/>
                </a:solidFill>
                <a:latin typeface="Rawline"/>
              </a:rPr>
              <a:t>Proposta enviada. </a:t>
            </a:r>
            <a:endParaRPr lang="pt-BR" sz="3600" dirty="0"/>
          </a:p>
        </p:txBody>
      </p:sp>
      <p:pic>
        <p:nvPicPr>
          <p:cNvPr id="2050" name="Picture 2" descr="Confete - ícones de aniversário e festa grátis">
            <a:extLst>
              <a:ext uri="{FF2B5EF4-FFF2-40B4-BE49-F238E27FC236}">
                <a16:creationId xmlns:a16="http://schemas.microsoft.com/office/drawing/2014/main" id="{2DA511B4-8B83-89FE-1745-EF830368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5" y="3813313"/>
            <a:ext cx="2093843" cy="209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27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F5FE9-6255-91A4-18A9-CBF8606FA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03D4B480-493D-2C66-AAB0-6AE6A2BEE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7AE3C0EF-D27D-6153-B1F3-C7F016D01063}"/>
              </a:ext>
            </a:extLst>
          </p:cNvPr>
          <p:cNvSpPr txBox="1">
            <a:spLocks/>
          </p:cNvSpPr>
          <p:nvPr/>
        </p:nvSpPr>
        <p:spPr>
          <a:xfrm>
            <a:off x="0" y="629006"/>
            <a:ext cx="431494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Alterar proposta ?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92910CD-6DE8-6F6C-F23A-A223AF303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D3B3989-6578-87F5-1980-8DD7E97C9F6F}"/>
              </a:ext>
            </a:extLst>
          </p:cNvPr>
          <p:cNvSpPr txBox="1"/>
          <p:nvPr/>
        </p:nvSpPr>
        <p:spPr>
          <a:xfrm>
            <a:off x="774700" y="2432566"/>
            <a:ext cx="1064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b="0" i="0" u="none" strike="noStrike" baseline="0" dirty="0">
                <a:latin typeface="Rawline-Regular"/>
              </a:rPr>
              <a:t>Só é possível alterar o valor de uma proposta cadastrada enquanto estiver aberto o prazo para recebimento de propostas. </a:t>
            </a:r>
            <a:endParaRPr lang="pt-BR" sz="3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0A6B6C-F9DE-D55D-FA9C-1312026A7F8E}"/>
              </a:ext>
            </a:extLst>
          </p:cNvPr>
          <p:cNvSpPr txBox="1"/>
          <p:nvPr/>
        </p:nvSpPr>
        <p:spPr>
          <a:xfrm>
            <a:off x="952500" y="1903968"/>
            <a:ext cx="255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5">
                    <a:lumMod val="75000"/>
                  </a:schemeClr>
                </a:solidFill>
              </a:rPr>
              <a:t>Observação:</a:t>
            </a:r>
          </a:p>
        </p:txBody>
      </p:sp>
    </p:spTree>
    <p:extLst>
      <p:ext uri="{BB962C8B-B14F-4D97-AF65-F5344CB8AC3E}">
        <p14:creationId xmlns:p14="http://schemas.microsoft.com/office/powerpoint/2010/main" val="83209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2A891-7723-4822-AF76-01D5B510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23238186-2EF2-A66F-ED89-C88CDC15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AEEFD842-A334-A77A-EA6A-68BE5256FD4F}"/>
              </a:ext>
            </a:extLst>
          </p:cNvPr>
          <p:cNvSpPr txBox="1">
            <a:spLocks/>
          </p:cNvSpPr>
          <p:nvPr/>
        </p:nvSpPr>
        <p:spPr>
          <a:xfrm>
            <a:off x="0" y="629006"/>
            <a:ext cx="431494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Alterar proposta ?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B113ED8-7CF8-216E-75E9-A0B0F9A7E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5DA9214-43EA-B824-2BA8-85A6A4C1D023}"/>
              </a:ext>
            </a:extLst>
          </p:cNvPr>
          <p:cNvSpPr txBox="1"/>
          <p:nvPr/>
        </p:nvSpPr>
        <p:spPr>
          <a:xfrm>
            <a:off x="4575264" y="705787"/>
            <a:ext cx="75513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1 – </a:t>
            </a:r>
            <a:r>
              <a:rPr lang="pt-BR" sz="2800" dirty="0">
                <a:solidFill>
                  <a:schemeClr val="accent1"/>
                </a:solidFill>
              </a:rPr>
              <a:t>Entre no menu e clique em “Minhas Propostas”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747DD4-A0B2-016D-3781-6B9B94622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94" y="1918339"/>
            <a:ext cx="10514104" cy="468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2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D7C59-32F7-2B53-D4BD-18385CC9D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2A6C04F-C059-886C-0083-0E571F916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999B3161-67B9-36EB-BD6F-9524B2A50DD7}"/>
              </a:ext>
            </a:extLst>
          </p:cNvPr>
          <p:cNvSpPr txBox="1">
            <a:spLocks/>
          </p:cNvSpPr>
          <p:nvPr/>
        </p:nvSpPr>
        <p:spPr>
          <a:xfrm>
            <a:off x="0" y="629006"/>
            <a:ext cx="431494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Alterar proposta ?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A1C4BA8-EA75-D1E0-3784-ED1A42396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737B645-393B-811C-0327-5E6F1F2123DD}"/>
              </a:ext>
            </a:extLst>
          </p:cNvPr>
          <p:cNvSpPr txBox="1"/>
          <p:nvPr/>
        </p:nvSpPr>
        <p:spPr>
          <a:xfrm>
            <a:off x="4575264" y="705787"/>
            <a:ext cx="7551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2 – </a:t>
            </a:r>
            <a:r>
              <a:rPr lang="pt-BR" sz="2800" dirty="0">
                <a:solidFill>
                  <a:schemeClr val="accent1"/>
                </a:solidFill>
              </a:rPr>
              <a:t>Clique em “Ver mais”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C854C4-B3AB-3364-2405-862E5E6E8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08" y="1816774"/>
            <a:ext cx="11311804" cy="456774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E77259D-FADE-E196-05D9-B1C3B1FAA335}"/>
              </a:ext>
            </a:extLst>
          </p:cNvPr>
          <p:cNvSpPr/>
          <p:nvPr/>
        </p:nvSpPr>
        <p:spPr>
          <a:xfrm>
            <a:off x="2794744" y="5632174"/>
            <a:ext cx="1366439" cy="5968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2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2A6EE-BA9F-1ADD-A276-C3D1E553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DB9868C-9C99-B7AE-7913-63913116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78" y="1923972"/>
            <a:ext cx="9845552" cy="4948878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B0E23CE-25FB-915F-EC91-6E6650B03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AF434227-69FB-9F1E-6946-9EC8B1CF1B21}"/>
              </a:ext>
            </a:extLst>
          </p:cNvPr>
          <p:cNvSpPr txBox="1">
            <a:spLocks/>
          </p:cNvSpPr>
          <p:nvPr/>
        </p:nvSpPr>
        <p:spPr>
          <a:xfrm>
            <a:off x="0" y="629006"/>
            <a:ext cx="431494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Alterar proposta ?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A58A3978-FE00-D268-7CAF-A08AFC809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1535" y="1411328"/>
            <a:ext cx="484342" cy="35002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91450CF-7A8C-32D7-DB7E-BC7652A7F0FC}"/>
              </a:ext>
            </a:extLst>
          </p:cNvPr>
          <p:cNvSpPr txBox="1"/>
          <p:nvPr/>
        </p:nvSpPr>
        <p:spPr>
          <a:xfrm>
            <a:off x="4575264" y="705787"/>
            <a:ext cx="75513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/>
            </a:lvl1pPr>
          </a:lstStyle>
          <a:p>
            <a:r>
              <a:rPr lang="pt-BR" sz="2800" dirty="0"/>
              <a:t>Passo 3 – </a:t>
            </a:r>
            <a:r>
              <a:rPr lang="pt-BR" sz="2800" dirty="0">
                <a:solidFill>
                  <a:schemeClr val="accent1"/>
                </a:solidFill>
              </a:rPr>
              <a:t>Clique no ícone de editar e concorde com as alterações.</a:t>
            </a:r>
            <a:endParaRPr lang="pt-BR" sz="2800" dirty="0">
              <a:solidFill>
                <a:schemeClr val="accent6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22D0E68-77D5-CCDD-27F5-063948E2CC84}"/>
              </a:ext>
            </a:extLst>
          </p:cNvPr>
          <p:cNvSpPr/>
          <p:nvPr/>
        </p:nvSpPr>
        <p:spPr>
          <a:xfrm>
            <a:off x="9250017" y="3907608"/>
            <a:ext cx="467369" cy="5318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47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D63BB-4D31-99D2-C850-F24E0C1C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6597EB06-414D-6472-5BBA-BCCE3816B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320" y="473484"/>
            <a:ext cx="4754022" cy="937844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ED3966BC-3395-B525-5B10-6B5BF3249F0D}"/>
              </a:ext>
            </a:extLst>
          </p:cNvPr>
          <p:cNvSpPr txBox="1">
            <a:spLocks/>
          </p:cNvSpPr>
          <p:nvPr/>
        </p:nvSpPr>
        <p:spPr>
          <a:xfrm>
            <a:off x="0" y="629006"/>
            <a:ext cx="4314943" cy="72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i="0" kern="1200" dirty="0" smtClean="0">
                <a:solidFill>
                  <a:srgbClr val="0B2473"/>
                </a:solidFill>
                <a:latin typeface="Campuni Bold" pitchFamily="2" charset="77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accent2"/>
                </a:solidFill>
              </a:rPr>
              <a:t>Como Alterar proposta 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61E9ED-1098-B8E5-E3B9-24CBFCDF5F8F}"/>
              </a:ext>
            </a:extLst>
          </p:cNvPr>
          <p:cNvSpPr txBox="1"/>
          <p:nvPr/>
        </p:nvSpPr>
        <p:spPr>
          <a:xfrm>
            <a:off x="583095" y="3044687"/>
            <a:ext cx="11165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i="0" u="none" strike="noStrike" baseline="0" dirty="0">
                <a:solidFill>
                  <a:srgbClr val="69574B"/>
                </a:solidFill>
                <a:latin typeface="Rawline"/>
              </a:rPr>
              <a:t>Pronto! </a:t>
            </a:r>
            <a:r>
              <a:rPr lang="pt-BR" sz="3600" b="0" i="0" u="none" strike="noStrike" baseline="0" dirty="0">
                <a:solidFill>
                  <a:srgbClr val="69574B"/>
                </a:solidFill>
                <a:latin typeface="Rawline"/>
              </a:rPr>
              <a:t>Proposta Alterada. </a:t>
            </a:r>
            <a:endParaRPr lang="pt-BR" sz="3600" dirty="0"/>
          </a:p>
        </p:txBody>
      </p:sp>
      <p:pic>
        <p:nvPicPr>
          <p:cNvPr id="2050" name="Picture 2" descr="Confete - ícones de aniversário e festa grátis">
            <a:extLst>
              <a:ext uri="{FF2B5EF4-FFF2-40B4-BE49-F238E27FC236}">
                <a16:creationId xmlns:a16="http://schemas.microsoft.com/office/drawing/2014/main" id="{18BD5966-6649-9E8D-5E98-BFAA19FA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5" y="3813313"/>
            <a:ext cx="2093843" cy="209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3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Tema do Office">
  <a:themeElements>
    <a:clrScheme name="SEBRAE-IMAGEM">
      <a:dk1>
        <a:srgbClr val="0B2473"/>
      </a:dk1>
      <a:lt1>
        <a:srgbClr val="FFFFFF"/>
      </a:lt1>
      <a:dk2>
        <a:srgbClr val="0B2473"/>
      </a:dk2>
      <a:lt2>
        <a:srgbClr val="E7E6E6"/>
      </a:lt2>
      <a:accent1>
        <a:srgbClr val="284FD9"/>
      </a:accent1>
      <a:accent2>
        <a:srgbClr val="CADE60"/>
      </a:accent2>
      <a:accent3>
        <a:srgbClr val="8FD174"/>
      </a:accent3>
      <a:accent4>
        <a:srgbClr val="E5F79D"/>
      </a:accent4>
      <a:accent5>
        <a:srgbClr val="60B465"/>
      </a:accent5>
      <a:accent6>
        <a:srgbClr val="003CDA"/>
      </a:accent6>
      <a:hlink>
        <a:srgbClr val="002BFE"/>
      </a:hlink>
      <a:folHlink>
        <a:srgbClr val="8E84F4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o Office">
  <a:themeElements>
    <a:clrScheme name="SEBRAE-IMAGEM">
      <a:dk1>
        <a:srgbClr val="0B2473"/>
      </a:dk1>
      <a:lt1>
        <a:srgbClr val="FFFFFF"/>
      </a:lt1>
      <a:dk2>
        <a:srgbClr val="0B2473"/>
      </a:dk2>
      <a:lt2>
        <a:srgbClr val="E7E6E6"/>
      </a:lt2>
      <a:accent1>
        <a:srgbClr val="284FD9"/>
      </a:accent1>
      <a:accent2>
        <a:srgbClr val="CADE60"/>
      </a:accent2>
      <a:accent3>
        <a:srgbClr val="8FD174"/>
      </a:accent3>
      <a:accent4>
        <a:srgbClr val="E5F79D"/>
      </a:accent4>
      <a:accent5>
        <a:srgbClr val="60B465"/>
      </a:accent5>
      <a:accent6>
        <a:srgbClr val="003CDA"/>
      </a:accent6>
      <a:hlink>
        <a:srgbClr val="002BFE"/>
      </a:hlink>
      <a:folHlink>
        <a:srgbClr val="8E84F4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ee56cf-c576-4a08-8f3c-49ab4cd3bc84">
      <Terms xmlns="http://schemas.microsoft.com/office/infopath/2007/PartnerControls"/>
    </lcf76f155ced4ddcb4097134ff3c332f>
    <_Flow_SignoffStatus xmlns="39ee56cf-c576-4a08-8f3c-49ab4cd3bc84" xsi:nil="true"/>
    <TaxCatchAll xmlns="4972bdeb-71e7-4f78-a412-0e79ef21ab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C48C9029A09D34AB9D1FFC5BB8DF87C" ma:contentTypeVersion="19" ma:contentTypeDescription="Crie um novo documento." ma:contentTypeScope="" ma:versionID="f36bc5ddef2c2cf8cacace6445a48e20">
  <xsd:schema xmlns:xsd="http://www.w3.org/2001/XMLSchema" xmlns:xs="http://www.w3.org/2001/XMLSchema" xmlns:p="http://schemas.microsoft.com/office/2006/metadata/properties" xmlns:ns2="39ee56cf-c576-4a08-8f3c-49ab4cd3bc84" xmlns:ns3="91b1870d-c6d8-48f2-aed4-252f35b45ebc" xmlns:ns4="4972bdeb-71e7-4f78-a412-0e79ef21ab88" targetNamespace="http://schemas.microsoft.com/office/2006/metadata/properties" ma:root="true" ma:fieldsID="8463209fbd3d0f4178eba9718d67afce" ns2:_="" ns3:_="" ns4:_="">
    <xsd:import namespace="39ee56cf-c576-4a08-8f3c-49ab4cd3bc84"/>
    <xsd:import namespace="91b1870d-c6d8-48f2-aed4-252f35b45ebc"/>
    <xsd:import namespace="4972bdeb-71e7-4f78-a412-0e79ef21ab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_Flow_SignoffStatu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e56cf-c576-4a08-8f3c-49ab4cd3bc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Marcações de imagem" ma:readOnly="false" ma:fieldId="{5cf76f15-5ced-4ddc-b409-7134ff3c332f}" ma:taxonomyMulti="true" ma:sspId="9cc491fe-547a-4263-97dd-51df7dc18e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Flow_SignoffStatus" ma:index="25" nillable="true" ma:displayName="Estado da aprovação" ma:internalName="Estado_x0020_da_x0020_aprova_x00e7__x00e3_o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1870d-c6d8-48f2-aed4-252f35b45eb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72bdeb-71e7-4f78-a412-0e79ef21ab88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60dd807-8c16-44e3-a69e-efc294be937c}" ma:internalName="TaxCatchAll" ma:showField="CatchAllData" ma:web="91b1870d-c6d8-48f2-aed4-252f35b45e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2C9A0E-C551-4DD3-80CF-14D6C8B7BAE2}">
  <ds:schemaRefs>
    <ds:schemaRef ds:uri="http://schemas.microsoft.com/office/2006/metadata/properties"/>
    <ds:schemaRef ds:uri="http://schemas.microsoft.com/office/infopath/2007/PartnerControls"/>
    <ds:schemaRef ds:uri="39ee56cf-c576-4a08-8f3c-49ab4cd3bc84"/>
    <ds:schemaRef ds:uri="4972bdeb-71e7-4f78-a412-0e79ef21ab88"/>
  </ds:schemaRefs>
</ds:datastoreItem>
</file>

<file path=customXml/itemProps2.xml><?xml version="1.0" encoding="utf-8"?>
<ds:datastoreItem xmlns:ds="http://schemas.openxmlformats.org/officeDocument/2006/customXml" ds:itemID="{4F6CFF3D-0A8A-4608-97CA-D55C983112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ee56cf-c576-4a08-8f3c-49ab4cd3bc84"/>
    <ds:schemaRef ds:uri="91b1870d-c6d8-48f2-aed4-252f35b45ebc"/>
    <ds:schemaRef ds:uri="4972bdeb-71e7-4f78-a412-0e79ef21ab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98F774-BB7D-43EB-A5F0-02DD653C7A8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a27648bc-4fcd-4928-85ee-867f08bb1908}" enabled="1" method="Privileged" siteId="{97298271-1bd7-4ac5-935b-88addef636c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SEBRAE</Template>
  <TotalTime>2703</TotalTime>
  <Words>2672</Words>
  <Application>Microsoft Macintosh PowerPoint</Application>
  <PresentationFormat>Widescreen</PresentationFormat>
  <Paragraphs>430</Paragraphs>
  <Slides>105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105</vt:i4>
      </vt:variant>
    </vt:vector>
  </HeadingPairs>
  <TitlesOfParts>
    <vt:vector size="118" baseType="lpstr">
      <vt:lpstr>Aptos</vt:lpstr>
      <vt:lpstr>Aptos Display</vt:lpstr>
      <vt:lpstr>Arial</vt:lpstr>
      <vt:lpstr>Calibri</vt:lpstr>
      <vt:lpstr>Campuni Bold</vt:lpstr>
      <vt:lpstr>Figtree</vt:lpstr>
      <vt:lpstr>Figtree Light</vt:lpstr>
      <vt:lpstr>Rawline</vt:lpstr>
      <vt:lpstr>Rawline-Bold</vt:lpstr>
      <vt:lpstr>Rawline-Regular</vt:lpstr>
      <vt:lpstr>Wingdings</vt:lpstr>
      <vt:lpstr>Tema do Office</vt:lpstr>
      <vt:lpstr>1_Tema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Agente Público</vt:lpstr>
      <vt:lpstr>Para o agente público</vt:lpstr>
      <vt:lpstr>14.133/2021</vt:lpstr>
      <vt:lpstr>PowerPoint Presentation</vt:lpstr>
      <vt:lpstr>PowerPoint Presentation</vt:lpstr>
      <vt:lpstr>PowerPoint Presentation</vt:lpstr>
      <vt:lpstr>PowerPoint Presentation</vt:lpstr>
      <vt:lpstr>Segurança Jurídica</vt:lpstr>
      <vt:lpstr>Adesão</vt:lpstr>
      <vt:lpstr>Adesão</vt:lpstr>
      <vt:lpstr>Adesão</vt:lpstr>
      <vt:lpstr>Órgão Não SISG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PDDE</vt:lpstr>
      <vt:lpstr>PDDE Passo 1</vt:lpstr>
      <vt:lpstr>PDDE Passo 2</vt:lpstr>
      <vt:lpstr>PDDE Passo 3</vt:lpstr>
      <vt:lpstr>PDDE Passo 4</vt:lpstr>
      <vt:lpstr>PDDE Passo 5</vt:lpstr>
      <vt:lpstr>PDDE Passo 6</vt:lpstr>
      <vt:lpstr>PDDE Passo 7</vt:lpstr>
      <vt:lpstr>PDDE Passo 7</vt:lpstr>
      <vt:lpstr>PDDE Passo 8</vt:lpstr>
      <vt:lpstr>PDDE Passo 9</vt:lpstr>
      <vt:lpstr>PDDE Passo 10</vt:lpstr>
      <vt:lpstr>Publicar Oportunidades</vt:lpstr>
      <vt:lpstr>Publicar Oportunidades</vt:lpstr>
      <vt:lpstr>Publicar Oportunidades</vt:lpstr>
      <vt:lpstr>Publicar Oportunidades</vt:lpstr>
      <vt:lpstr>Publicar Oportunidades</vt:lpstr>
      <vt:lpstr>Publicar Oportunidades</vt:lpstr>
      <vt:lpstr>Publicar Oportunidades</vt:lpstr>
      <vt:lpstr>Publicar Oportunidades</vt:lpstr>
      <vt:lpstr>Publicar Oportunidades</vt:lpstr>
      <vt:lpstr>Publicar Oportunidades</vt:lpstr>
      <vt:lpstr>Publicar Oportunidades</vt:lpstr>
      <vt:lpstr>Publicar Oportunidades</vt:lpstr>
      <vt:lpstr>Publicar Oportunidades</vt:lpstr>
      <vt:lpstr>Publicar Oportunidades</vt:lpstr>
      <vt:lpstr>Publicar Oportunidades</vt:lpstr>
      <vt:lpstr>Publicar Oportunidades</vt:lpstr>
      <vt:lpstr>Seleção de Fornecedor</vt:lpstr>
      <vt:lpstr>Seleção de Fornecedor</vt:lpstr>
      <vt:lpstr>Seleção de Fornecedor</vt:lpstr>
      <vt:lpstr>Seleção de Fornecedor</vt:lpstr>
      <vt:lpstr>Seleção de Fornecedor</vt:lpstr>
      <vt:lpstr>Seleção de Fornecedor</vt:lpstr>
      <vt:lpstr>Seleção de Fornecedor</vt:lpstr>
      <vt:lpstr>Seleção de Fornecedor</vt:lpstr>
      <vt:lpstr>Contratar e Avaliar Fornecedor</vt:lpstr>
      <vt:lpstr>Para o fornecedor</vt:lpstr>
      <vt:lpstr>Como se Inscrever na Plataforma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Apresentar Proposta de Serviço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Acompanhar propostas</vt:lpstr>
      <vt:lpstr>Acompanhar propostas</vt:lpstr>
      <vt:lpstr>Prestação do Serviço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Maurício Guimarães  - Mkt Willer Tomaz</dc:creator>
  <cp:lastModifiedBy>Sou - Luis Mauricio Junqueira Zanin</cp:lastModifiedBy>
  <cp:revision>27</cp:revision>
  <cp:lastPrinted>2024-10-08T21:41:12Z</cp:lastPrinted>
  <dcterms:created xsi:type="dcterms:W3CDTF">2024-10-08T16:54:36Z</dcterms:created>
  <dcterms:modified xsi:type="dcterms:W3CDTF">2025-08-23T19:02:03Z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0x0101000C48C9029A09D34AB9D1FFC5BB8DF87C</vt:lpwstr>
  </property>
  <property fmtid="{D5CDD505-2E9C-101B-9397-08002B2CF9AE}" pid="3" name="ClassificationContentMarkingHeaderLocations">
    <vt:lpwstr>Tema do Office:8</vt:lpwstr>
  </property>
  <property fmtid="{D5CDD505-2E9C-101B-9397-08002B2CF9AE}" pid="4" name="ClassificationContentMarkingHeaderText">
    <vt:lpwstr>Pública</vt:lpwstr>
  </property>
</Properties>
</file>